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8" r:id="rId5"/>
  </p:sldMasterIdLst>
  <p:notesMasterIdLst>
    <p:notesMasterId r:id="rId49"/>
  </p:notesMasterIdLst>
  <p:sldIdLst>
    <p:sldId id="296" r:id="rId6"/>
    <p:sldId id="5055" r:id="rId7"/>
    <p:sldId id="5073" r:id="rId8"/>
    <p:sldId id="5084" r:id="rId9"/>
    <p:sldId id="5085" r:id="rId10"/>
    <p:sldId id="5087" r:id="rId11"/>
    <p:sldId id="5086" r:id="rId12"/>
    <p:sldId id="5074" r:id="rId13"/>
    <p:sldId id="5088" r:id="rId14"/>
    <p:sldId id="5089" r:id="rId15"/>
    <p:sldId id="5090" r:id="rId16"/>
    <p:sldId id="5091" r:id="rId17"/>
    <p:sldId id="5092" r:id="rId18"/>
    <p:sldId id="5093" r:id="rId19"/>
    <p:sldId id="5077" r:id="rId20"/>
    <p:sldId id="5078" r:id="rId21"/>
    <p:sldId id="5094" r:id="rId22"/>
    <p:sldId id="5095" r:id="rId23"/>
    <p:sldId id="5096" r:id="rId24"/>
    <p:sldId id="5079" r:id="rId25"/>
    <p:sldId id="5080" r:id="rId26"/>
    <p:sldId id="5081" r:id="rId27"/>
    <p:sldId id="5101" r:id="rId28"/>
    <p:sldId id="5102" r:id="rId29"/>
    <p:sldId id="5103" r:id="rId30"/>
    <p:sldId id="5104" r:id="rId31"/>
    <p:sldId id="5105" r:id="rId32"/>
    <p:sldId id="5083" r:id="rId33"/>
    <p:sldId id="5116" r:id="rId34"/>
    <p:sldId id="5111" r:id="rId35"/>
    <p:sldId id="5112" r:id="rId36"/>
    <p:sldId id="5114" r:id="rId37"/>
    <p:sldId id="5115" r:id="rId38"/>
    <p:sldId id="5117" r:id="rId39"/>
    <p:sldId id="5106" r:id="rId40"/>
    <p:sldId id="5099" r:id="rId41"/>
    <p:sldId id="5098" r:id="rId42"/>
    <p:sldId id="5100" r:id="rId43"/>
    <p:sldId id="5107" r:id="rId44"/>
    <p:sldId id="5108" r:id="rId45"/>
    <p:sldId id="5109" r:id="rId46"/>
    <p:sldId id="5110" r:id="rId47"/>
    <p:sldId id="5067"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3F75F8F-F66F-493A-AC3D-6656BCC3C390}">
          <p14:sldIdLst>
            <p14:sldId id="296"/>
            <p14:sldId id="5055"/>
            <p14:sldId id="5073"/>
            <p14:sldId id="5084"/>
            <p14:sldId id="5085"/>
            <p14:sldId id="5087"/>
            <p14:sldId id="5086"/>
            <p14:sldId id="5074"/>
            <p14:sldId id="5088"/>
            <p14:sldId id="5089"/>
            <p14:sldId id="5090"/>
            <p14:sldId id="5091"/>
            <p14:sldId id="5092"/>
            <p14:sldId id="5093"/>
            <p14:sldId id="5077"/>
            <p14:sldId id="5078"/>
            <p14:sldId id="5094"/>
            <p14:sldId id="5095"/>
            <p14:sldId id="5096"/>
            <p14:sldId id="5079"/>
            <p14:sldId id="5080"/>
            <p14:sldId id="5081"/>
            <p14:sldId id="5101"/>
            <p14:sldId id="5102"/>
            <p14:sldId id="5103"/>
            <p14:sldId id="5104"/>
            <p14:sldId id="5105"/>
            <p14:sldId id="5083"/>
            <p14:sldId id="5116"/>
            <p14:sldId id="5111"/>
            <p14:sldId id="5112"/>
            <p14:sldId id="5114"/>
            <p14:sldId id="5115"/>
            <p14:sldId id="5117"/>
            <p14:sldId id="5106"/>
            <p14:sldId id="5099"/>
            <p14:sldId id="5098"/>
            <p14:sldId id="5100"/>
            <p14:sldId id="5107"/>
            <p14:sldId id="5108"/>
            <p14:sldId id="5109"/>
            <p14:sldId id="5110"/>
            <p14:sldId id="506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u, Shoulin" initials="LS" lastIdx="1" clrIdx="0">
    <p:extLst>
      <p:ext uri="{19B8F6BF-5375-455C-9EA6-DF929625EA0E}">
        <p15:presenceInfo xmlns:p15="http://schemas.microsoft.com/office/powerpoint/2012/main" userId="S::SLIU01@beckman.com::bef8120b-2130-4c73-978f-ee14baa69b2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0033"/>
    <a:srgbClr val="C790A1"/>
    <a:srgbClr val="005CA9"/>
    <a:srgbClr val="7FA7D7"/>
    <a:srgbClr val="FF8080"/>
    <a:srgbClr val="CCFFFF"/>
    <a:srgbClr val="FFFFCC"/>
    <a:srgbClr val="993366"/>
    <a:srgbClr val="9999FF"/>
    <a:srgbClr val="A9D1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64"/>
    <p:restoredTop sz="91702"/>
  </p:normalViewPr>
  <p:slideViewPr>
    <p:cSldViewPr snapToGrid="0">
      <p:cViewPr varScale="1">
        <p:scale>
          <a:sx n="111" d="100"/>
          <a:sy n="111" d="100"/>
        </p:scale>
        <p:origin x="92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2.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8" Type="http://schemas.openxmlformats.org/officeDocument/2006/relationships/slide" Target="slides/slide3.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eg>
</file>

<file path=ppt/media/image6.tif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2E609C-4C52-40CC-98E7-2781DF960D5E}" type="datetimeFigureOut">
              <a:rPr lang="en-US" smtClean="0"/>
              <a:t>4/12/22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58EC79-8E1D-4C8D-A5FA-DC88AFDEBD1E}" type="slidenum">
              <a:rPr lang="en-US" smtClean="0"/>
              <a:t>‹#›</a:t>
            </a:fld>
            <a:endParaRPr lang="en-US"/>
          </a:p>
        </p:txBody>
      </p:sp>
    </p:spTree>
    <p:extLst>
      <p:ext uri="{BB962C8B-B14F-4D97-AF65-F5344CB8AC3E}">
        <p14:creationId xmlns:p14="http://schemas.microsoft.com/office/powerpoint/2010/main" val="1930928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2</a:t>
            </a:fld>
            <a:endParaRPr lang="en-US"/>
          </a:p>
        </p:txBody>
      </p:sp>
    </p:spTree>
    <p:extLst>
      <p:ext uri="{BB962C8B-B14F-4D97-AF65-F5344CB8AC3E}">
        <p14:creationId xmlns:p14="http://schemas.microsoft.com/office/powerpoint/2010/main" val="23202678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15</a:t>
            </a:fld>
            <a:endParaRPr lang="en-US"/>
          </a:p>
        </p:txBody>
      </p:sp>
    </p:spTree>
    <p:extLst>
      <p:ext uri="{BB962C8B-B14F-4D97-AF65-F5344CB8AC3E}">
        <p14:creationId xmlns:p14="http://schemas.microsoft.com/office/powerpoint/2010/main" val="1178499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18</a:t>
            </a:fld>
            <a:endParaRPr lang="en-US"/>
          </a:p>
        </p:txBody>
      </p:sp>
    </p:spTree>
    <p:extLst>
      <p:ext uri="{BB962C8B-B14F-4D97-AF65-F5344CB8AC3E}">
        <p14:creationId xmlns:p14="http://schemas.microsoft.com/office/powerpoint/2010/main" val="854733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22</a:t>
            </a:fld>
            <a:endParaRPr lang="en-US"/>
          </a:p>
        </p:txBody>
      </p:sp>
    </p:spTree>
    <p:extLst>
      <p:ext uri="{BB962C8B-B14F-4D97-AF65-F5344CB8AC3E}">
        <p14:creationId xmlns:p14="http://schemas.microsoft.com/office/powerpoint/2010/main" val="41629159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23</a:t>
            </a:fld>
            <a:endParaRPr lang="en-US"/>
          </a:p>
        </p:txBody>
      </p:sp>
    </p:spTree>
    <p:extLst>
      <p:ext uri="{BB962C8B-B14F-4D97-AF65-F5344CB8AC3E}">
        <p14:creationId xmlns:p14="http://schemas.microsoft.com/office/powerpoint/2010/main" val="5470633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25</a:t>
            </a:fld>
            <a:endParaRPr lang="en-US"/>
          </a:p>
        </p:txBody>
      </p:sp>
    </p:spTree>
    <p:extLst>
      <p:ext uri="{BB962C8B-B14F-4D97-AF65-F5344CB8AC3E}">
        <p14:creationId xmlns:p14="http://schemas.microsoft.com/office/powerpoint/2010/main" val="2045160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26</a:t>
            </a:fld>
            <a:endParaRPr lang="en-US"/>
          </a:p>
        </p:txBody>
      </p:sp>
    </p:spTree>
    <p:extLst>
      <p:ext uri="{BB962C8B-B14F-4D97-AF65-F5344CB8AC3E}">
        <p14:creationId xmlns:p14="http://schemas.microsoft.com/office/powerpoint/2010/main" val="2334220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27</a:t>
            </a:fld>
            <a:endParaRPr lang="en-US"/>
          </a:p>
        </p:txBody>
      </p:sp>
    </p:spTree>
    <p:extLst>
      <p:ext uri="{BB962C8B-B14F-4D97-AF65-F5344CB8AC3E}">
        <p14:creationId xmlns:p14="http://schemas.microsoft.com/office/powerpoint/2010/main" val="31114507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 </a:t>
            </a:r>
            <a:r>
              <a:rPr lang="en-US" altLang="zh-CN" dirty="0"/>
              <a:t>p </a:t>
            </a:r>
            <a:r>
              <a:rPr lang="zh-CN" altLang="en-US" dirty="0"/>
              <a:t>是 </a:t>
            </a:r>
            <a:r>
              <a:rPr lang="en-US" altLang="zh-CN" dirty="0"/>
              <a:t>Point</a:t>
            </a:r>
            <a:r>
              <a:rPr lang="zh-CN" altLang="en-US" dirty="0"/>
              <a:t>的实例</a:t>
            </a:r>
            <a:r>
              <a:rPr lang="en-US" altLang="zh-CN" dirty="0"/>
              <a:t>,</a:t>
            </a:r>
            <a:r>
              <a:rPr lang="zh-CN" altLang="en-US" dirty="0"/>
              <a:t> </a:t>
            </a:r>
            <a:r>
              <a:rPr lang="en-US" altLang="zh-CN" dirty="0"/>
              <a:t>p</a:t>
            </a:r>
            <a:r>
              <a:rPr lang="zh-CN" altLang="en-US" dirty="0"/>
              <a:t>是没有</a:t>
            </a:r>
            <a:r>
              <a:rPr lang="en-US" altLang="zh-CN" dirty="0"/>
              <a:t>superclass</a:t>
            </a:r>
            <a:r>
              <a:rPr lang="zh-CN" altLang="en-US" dirty="0"/>
              <a:t>的</a:t>
            </a:r>
            <a:r>
              <a:rPr lang="en-US" altLang="zh-CN" dirty="0"/>
              <a:t>,</a:t>
            </a:r>
            <a:r>
              <a:rPr lang="zh-CN" altLang="en-US" dirty="0"/>
              <a:t> 因为</a:t>
            </a:r>
            <a:r>
              <a:rPr lang="en-US" altLang="zh-CN" dirty="0"/>
              <a:t>p</a:t>
            </a:r>
            <a:r>
              <a:rPr lang="zh-CN" altLang="en-US" dirty="0"/>
              <a:t>是实例</a:t>
            </a:r>
            <a:endParaRPr lang="en-US" altLang="zh-CN" dirty="0"/>
          </a:p>
          <a:p>
            <a:endParaRPr lang="en-US" altLang="zh-CN" dirty="0"/>
          </a:p>
          <a:p>
            <a:r>
              <a:rPr lang="en-US" dirty="0" err="1"/>
              <a:t>Point作为类时</a:t>
            </a:r>
            <a:r>
              <a:rPr lang="en-US" altLang="zh-CN" dirty="0"/>
              <a:t>,</a:t>
            </a:r>
            <a:r>
              <a:rPr lang="zh-CN" altLang="en-US" dirty="0"/>
              <a:t> 它的</a:t>
            </a:r>
            <a:r>
              <a:rPr lang="en-US" altLang="zh-CN" dirty="0"/>
              <a:t>superclass</a:t>
            </a:r>
            <a:r>
              <a:rPr lang="zh-CN" altLang="en-US" dirty="0"/>
              <a:t>是</a:t>
            </a:r>
            <a:r>
              <a:rPr lang="en-US" altLang="zh-CN" dirty="0"/>
              <a:t>Object</a:t>
            </a:r>
          </a:p>
          <a:p>
            <a:endParaRPr lang="en-US" dirty="0"/>
          </a:p>
          <a:p>
            <a:r>
              <a:rPr lang="en-US" altLang="zh-CN" dirty="0"/>
              <a:t>Point</a:t>
            </a:r>
            <a:r>
              <a:rPr lang="zh-CN" altLang="en-US" dirty="0"/>
              <a:t>作为</a:t>
            </a:r>
            <a:r>
              <a:rPr lang="en-US" altLang="zh-CN" dirty="0"/>
              <a:t>Class</a:t>
            </a:r>
            <a:r>
              <a:rPr lang="zh-CN" altLang="en-US" dirty="0"/>
              <a:t>的实例</a:t>
            </a:r>
            <a:r>
              <a:rPr lang="en-US" altLang="zh-CN" dirty="0"/>
              <a:t>,</a:t>
            </a:r>
            <a:r>
              <a:rPr lang="zh-CN" altLang="en-US" dirty="0"/>
              <a:t> </a:t>
            </a:r>
            <a:r>
              <a:rPr lang="en-US" altLang="zh-CN" dirty="0"/>
              <a:t>Point</a:t>
            </a:r>
            <a:r>
              <a:rPr lang="zh-CN" altLang="en-US" dirty="0"/>
              <a:t>的</a:t>
            </a:r>
            <a:r>
              <a:rPr lang="en-US" altLang="zh-CN" dirty="0"/>
              <a:t>superclass</a:t>
            </a:r>
            <a:r>
              <a:rPr lang="zh-CN" altLang="en-US" dirty="0"/>
              <a:t>没有意义</a:t>
            </a:r>
            <a:r>
              <a:rPr lang="en-US" altLang="zh-CN" dirty="0"/>
              <a:t>,</a:t>
            </a:r>
            <a:r>
              <a:rPr lang="zh-CN" altLang="en-US" dirty="0"/>
              <a:t> 就</a:t>
            </a:r>
            <a:r>
              <a:rPr lang="en-US" altLang="zh-CN" dirty="0"/>
              <a:t>p</a:t>
            </a:r>
            <a:r>
              <a:rPr lang="zh-CN" altLang="en-US" dirty="0"/>
              <a:t>的</a:t>
            </a:r>
            <a:r>
              <a:rPr lang="en-US" altLang="zh-CN" dirty="0"/>
              <a:t>superclass</a:t>
            </a:r>
            <a:r>
              <a:rPr lang="zh-CN" altLang="en-US" dirty="0"/>
              <a:t>没有意义一样</a:t>
            </a:r>
            <a:r>
              <a:rPr lang="en-US" altLang="zh-CN" dirty="0"/>
              <a:t>.</a:t>
            </a:r>
            <a:r>
              <a:rPr lang="zh-CN" altLang="en-US" dirty="0"/>
              <a:t> 所以还是需要看</a:t>
            </a:r>
            <a:r>
              <a:rPr lang="en-US" altLang="zh-CN" dirty="0"/>
              <a:t>Point</a:t>
            </a:r>
            <a:r>
              <a:rPr lang="zh-CN" altLang="en-US" dirty="0"/>
              <a:t>的</a:t>
            </a:r>
            <a:r>
              <a:rPr lang="en-US" altLang="zh-CN" dirty="0"/>
              <a:t>class</a:t>
            </a:r>
            <a:r>
              <a:rPr lang="zh-CN" altLang="en-US" dirty="0"/>
              <a:t>是啥</a:t>
            </a:r>
            <a:r>
              <a:rPr lang="en-US" altLang="zh-CN" dirty="0"/>
              <a:t>,</a:t>
            </a:r>
            <a:r>
              <a:rPr lang="zh-CN" altLang="en-US" dirty="0"/>
              <a:t> </a:t>
            </a:r>
            <a:r>
              <a:rPr lang="en-US" altLang="zh-CN" dirty="0"/>
              <a:t>Point</a:t>
            </a:r>
            <a:r>
              <a:rPr lang="zh-CN" altLang="en-US" dirty="0"/>
              <a:t>的</a:t>
            </a:r>
            <a:r>
              <a:rPr lang="en-US" altLang="zh-CN" dirty="0"/>
              <a:t>class</a:t>
            </a:r>
            <a:r>
              <a:rPr lang="zh-CN" altLang="en-US" dirty="0"/>
              <a:t>是</a:t>
            </a:r>
            <a:r>
              <a:rPr lang="en-US" altLang="zh-CN" dirty="0"/>
              <a:t>Class,</a:t>
            </a:r>
            <a:r>
              <a:rPr lang="zh-CN" altLang="en-US" dirty="0"/>
              <a:t> 而</a:t>
            </a:r>
            <a:r>
              <a:rPr lang="en-US" altLang="zh-CN" dirty="0"/>
              <a:t>Class</a:t>
            </a:r>
            <a:r>
              <a:rPr lang="zh-CN" altLang="en-US" dirty="0"/>
              <a:t>的</a:t>
            </a:r>
            <a:r>
              <a:rPr lang="en-US" altLang="zh-CN" dirty="0"/>
              <a:t>superclass</a:t>
            </a:r>
            <a:r>
              <a:rPr lang="zh-CN" altLang="en-US" dirty="0"/>
              <a:t>是</a:t>
            </a:r>
            <a:r>
              <a:rPr lang="en-US" altLang="zh-CN" dirty="0"/>
              <a:t>Module,</a:t>
            </a:r>
            <a:r>
              <a:rPr lang="zh-CN" altLang="en-US" dirty="0"/>
              <a:t> 等等</a:t>
            </a:r>
            <a:endParaRPr lang="en-US" altLang="zh-CN" dirty="0"/>
          </a:p>
          <a:p>
            <a:endParaRPr lang="en-US" dirty="0"/>
          </a:p>
          <a:p>
            <a:r>
              <a:rPr lang="en-US" dirty="0" err="1"/>
              <a:t>由次可以解释</a:t>
            </a:r>
            <a:r>
              <a:rPr lang="en-US" altLang="zh-CN" dirty="0"/>
              <a:t>,</a:t>
            </a:r>
            <a:r>
              <a:rPr lang="zh-CN" altLang="en-US" dirty="0"/>
              <a:t> 为什么他们的</a:t>
            </a:r>
            <a:r>
              <a:rPr lang="en-US" altLang="zh-CN" dirty="0"/>
              <a:t>methods</a:t>
            </a:r>
            <a:r>
              <a:rPr lang="zh-CN" altLang="en-US" dirty="0"/>
              <a:t>方法的返回不一样</a:t>
            </a:r>
            <a:endParaRPr lang="en-US" altLang="zh-CN" dirty="0"/>
          </a:p>
          <a:p>
            <a:r>
              <a:rPr lang="zh-CN" altLang="en-US" dirty="0"/>
              <a:t>为什么</a:t>
            </a:r>
            <a:r>
              <a:rPr lang="en-US" altLang="zh-CN" dirty="0"/>
              <a:t>Point</a:t>
            </a:r>
            <a:r>
              <a:rPr lang="zh-CN" altLang="en-US" dirty="0"/>
              <a:t>有</a:t>
            </a:r>
            <a:r>
              <a:rPr lang="en-US" altLang="zh-CN" dirty="0" err="1"/>
              <a:t>instance_methods</a:t>
            </a:r>
            <a:r>
              <a:rPr lang="zh-CN" altLang="en-US" dirty="0"/>
              <a:t>方法而</a:t>
            </a:r>
            <a:r>
              <a:rPr lang="en-US" altLang="zh-CN" dirty="0"/>
              <a:t>p</a:t>
            </a:r>
            <a:r>
              <a:rPr lang="zh-CN" altLang="en-US" dirty="0"/>
              <a:t>没有</a:t>
            </a:r>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28</a:t>
            </a:fld>
            <a:endParaRPr lang="en-US"/>
          </a:p>
        </p:txBody>
      </p:sp>
    </p:spTree>
    <p:extLst>
      <p:ext uri="{BB962C8B-B14F-4D97-AF65-F5344CB8AC3E}">
        <p14:creationId xmlns:p14="http://schemas.microsoft.com/office/powerpoint/2010/main" val="41145879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35</a:t>
            </a:fld>
            <a:endParaRPr lang="en-US"/>
          </a:p>
        </p:txBody>
      </p:sp>
    </p:spTree>
    <p:extLst>
      <p:ext uri="{BB962C8B-B14F-4D97-AF65-F5344CB8AC3E}">
        <p14:creationId xmlns:p14="http://schemas.microsoft.com/office/powerpoint/2010/main" val="6460168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36</a:t>
            </a:fld>
            <a:endParaRPr lang="en-US"/>
          </a:p>
        </p:txBody>
      </p:sp>
    </p:spTree>
    <p:extLst>
      <p:ext uri="{BB962C8B-B14F-4D97-AF65-F5344CB8AC3E}">
        <p14:creationId xmlns:p14="http://schemas.microsoft.com/office/powerpoint/2010/main" val="1256423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rvm</a:t>
            </a:r>
            <a:r>
              <a:rPr lang="zh-CN" altLang="en-US" sz="1200" b="0" kern="1200" dirty="0">
                <a:solidFill>
                  <a:schemeClr val="tx1"/>
                </a:solidFill>
                <a:effectLst/>
                <a:latin typeface="+mn-lt"/>
                <a:ea typeface="+mn-ea"/>
                <a:cs typeface="+mn-cs"/>
              </a:rPr>
              <a:t>命令</a:t>
            </a:r>
            <a:r>
              <a:rPr lang="en-US" altLang="zh-CN" sz="1200" b="0" kern="1200" dirty="0">
                <a:solidFill>
                  <a:schemeClr val="tx1"/>
                </a:solidFill>
                <a:effectLst/>
                <a:latin typeface="+mn-lt"/>
                <a:ea typeface="+mn-ea"/>
                <a:cs typeface="+mn-cs"/>
              </a:rPr>
              <a:t>, </a:t>
            </a:r>
            <a:r>
              <a:rPr lang="zh-CN" altLang="en-US" sz="1200" b="0" kern="1200" dirty="0">
                <a:solidFill>
                  <a:schemeClr val="tx1"/>
                </a:solidFill>
                <a:effectLst/>
                <a:latin typeface="+mn-lt"/>
                <a:ea typeface="+mn-ea"/>
                <a:cs typeface="+mn-cs"/>
              </a:rPr>
              <a:t>查看一下目前系统的</a:t>
            </a:r>
            <a:r>
              <a:rPr lang="en-US" sz="1200" b="0" kern="1200" dirty="0">
                <a:solidFill>
                  <a:schemeClr val="tx1"/>
                </a:solidFill>
                <a:effectLst/>
                <a:latin typeface="+mn-lt"/>
                <a:ea typeface="+mn-ea"/>
                <a:cs typeface="+mn-cs"/>
              </a:rPr>
              <a:t>ruby</a:t>
            </a:r>
            <a:r>
              <a:rPr lang="zh-CN" altLang="en-US" sz="1200" b="0" kern="1200" dirty="0">
                <a:solidFill>
                  <a:schemeClr val="tx1"/>
                </a:solidFill>
                <a:effectLst/>
                <a:latin typeface="+mn-lt"/>
                <a:ea typeface="+mn-ea"/>
                <a:cs typeface="+mn-cs"/>
              </a:rPr>
              <a:t>版本</a:t>
            </a:r>
            <a:r>
              <a:rPr lang="en-US" altLang="zh-CN" sz="1200" b="0" kern="1200" dirty="0">
                <a:solidFill>
                  <a:schemeClr val="tx1"/>
                </a:solidFill>
                <a:effectLst/>
                <a:latin typeface="+mn-lt"/>
                <a:ea typeface="+mn-ea"/>
                <a:cs typeface="+mn-cs"/>
              </a:rPr>
              <a:t>, </a:t>
            </a:r>
            <a:r>
              <a:rPr lang="zh-CN" altLang="en-US" sz="1200" b="0" kern="1200" dirty="0">
                <a:solidFill>
                  <a:schemeClr val="tx1"/>
                </a:solidFill>
                <a:effectLst/>
                <a:latin typeface="+mn-lt"/>
                <a:ea typeface="+mn-ea"/>
                <a:cs typeface="+mn-cs"/>
              </a:rPr>
              <a:t>本地应该是</a:t>
            </a:r>
            <a:r>
              <a:rPr lang="en-US" sz="1200" b="0" kern="1200" dirty="0" err="1">
                <a:solidFill>
                  <a:schemeClr val="tx1"/>
                </a:solidFill>
                <a:effectLst/>
                <a:latin typeface="+mn-lt"/>
                <a:ea typeface="+mn-ea"/>
                <a:cs typeface="+mn-cs"/>
              </a:rPr>
              <a:t>jruby</a:t>
            </a:r>
            <a:endParaRPr lang="en-US" sz="1200" b="0" kern="1200" dirty="0">
              <a:solidFill>
                <a:schemeClr val="tx1"/>
              </a:solidFill>
              <a:effectLst/>
              <a:latin typeface="+mn-lt"/>
              <a:ea typeface="+mn-ea"/>
              <a:cs typeface="+mn-cs"/>
            </a:endParaRP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 </a:t>
            </a:r>
          </a:p>
          <a:p>
            <a:r>
              <a:rPr lang="en-US" sz="1200" b="0" kern="1200" dirty="0" err="1">
                <a:solidFill>
                  <a:schemeClr val="tx1"/>
                </a:solidFill>
                <a:effectLst/>
                <a:latin typeface="+mn-lt"/>
                <a:ea typeface="+mn-ea"/>
                <a:cs typeface="+mn-cs"/>
              </a:rPr>
              <a:t>rvm</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list</a:t>
            </a:r>
          </a:p>
          <a:p>
            <a:r>
              <a:rPr lang="en-US" sz="1200" b="0" kern="1200" dirty="0" err="1">
                <a:solidFill>
                  <a:schemeClr val="tx1"/>
                </a:solidFill>
                <a:effectLst/>
                <a:latin typeface="+mn-lt"/>
                <a:ea typeface="+mn-ea"/>
                <a:cs typeface="+mn-cs"/>
              </a:rPr>
              <a:t>Rvm</a:t>
            </a:r>
            <a:r>
              <a:rPr lang="en-US" sz="1200" b="0" kern="1200" dirty="0">
                <a:solidFill>
                  <a:schemeClr val="tx1"/>
                </a:solidFill>
                <a:effectLst/>
                <a:latin typeface="+mn-lt"/>
                <a:ea typeface="+mn-ea"/>
                <a:cs typeface="+mn-cs"/>
              </a:rPr>
              <a:t> install 2.5</a:t>
            </a:r>
            <a:r>
              <a:rPr lang="en-US" altLang="zh-CN" sz="1200" b="0" kern="1200" dirty="0">
                <a:solidFill>
                  <a:schemeClr val="tx1"/>
                </a:solidFill>
                <a:effectLst/>
                <a:latin typeface="+mn-lt"/>
                <a:ea typeface="+mn-ea"/>
                <a:cs typeface="+mn-cs"/>
              </a:rPr>
              <a:t>.9</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2.7</a:t>
            </a:r>
            <a:r>
              <a:rPr lang="zh-CN" altLang="en-US" sz="1200" b="0" kern="1200" dirty="0">
                <a:solidFill>
                  <a:schemeClr val="tx1"/>
                </a:solidFill>
                <a:effectLst/>
                <a:latin typeface="+mn-lt"/>
                <a:ea typeface="+mn-ea"/>
                <a:cs typeface="+mn-cs"/>
              </a:rPr>
              <a:t>   </a:t>
            </a:r>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t>
            </a:r>
          </a:p>
          <a:p>
            <a:br>
              <a:rPr lang="en-US" sz="1200" b="0" kern="1200" dirty="0">
                <a:solidFill>
                  <a:schemeClr val="tx1"/>
                </a:solidFill>
                <a:effectLst/>
                <a:latin typeface="+mn-lt"/>
                <a:ea typeface="+mn-ea"/>
                <a:cs typeface="+mn-cs"/>
              </a:rPr>
            </a:br>
            <a:r>
              <a:rPr lang="en-US" altLang="zh-CN" sz="1200" b="0" kern="1200" dirty="0">
                <a:solidFill>
                  <a:schemeClr val="tx1"/>
                </a:solidFill>
                <a:effectLst/>
                <a:latin typeface="+mn-lt"/>
                <a:ea typeface="+mn-ea"/>
                <a:cs typeface="+mn-cs"/>
              </a:rPr>
              <a:t>-</a:t>
            </a:r>
            <a:r>
              <a:rPr lang="zh-CN" altLang="en-US" sz="1200" b="0" kern="1200" dirty="0">
                <a:solidFill>
                  <a:schemeClr val="tx1"/>
                </a:solidFill>
                <a:effectLst/>
                <a:latin typeface="+mn-lt"/>
                <a:ea typeface="+mn-ea"/>
                <a:cs typeface="+mn-cs"/>
              </a:rPr>
              <a:t> </a:t>
            </a:r>
            <a:r>
              <a:rPr lang="en-US"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命令</a:t>
            </a:r>
            <a:r>
              <a:rPr lang="en-US" altLang="zh-CN" sz="1200" b="0" kern="1200" dirty="0">
                <a:solidFill>
                  <a:schemeClr val="tx1"/>
                </a:solidFill>
                <a:effectLst/>
                <a:latin typeface="+mn-lt"/>
                <a:ea typeface="+mn-ea"/>
                <a:cs typeface="+mn-cs"/>
              </a:rPr>
              <a:t>, </a:t>
            </a:r>
            <a:r>
              <a:rPr lang="zh-CN" altLang="en-US" sz="1200" b="0" kern="1200" dirty="0">
                <a:solidFill>
                  <a:schemeClr val="tx1"/>
                </a:solidFill>
                <a:effectLst/>
                <a:latin typeface="+mn-lt"/>
                <a:ea typeface="+mn-ea"/>
                <a:cs typeface="+mn-cs"/>
              </a:rPr>
              <a:t>查看系统的</a:t>
            </a:r>
            <a:r>
              <a:rPr lang="en-US"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命令</a:t>
            </a:r>
          </a:p>
          <a:p>
            <a:r>
              <a:rPr lang="zh-CN" altLang="en-US" sz="1200" b="0" kern="1200" dirty="0">
                <a:solidFill>
                  <a:schemeClr val="tx1"/>
                </a:solidFill>
                <a:effectLst/>
                <a:latin typeface="+mn-lt"/>
                <a:ea typeface="+mn-ea"/>
                <a:cs typeface="+mn-cs"/>
              </a:rPr>
              <a:t>环境变量介绍</a:t>
            </a:r>
          </a:p>
          <a:p>
            <a:r>
              <a:rPr lang="en-US" sz="1200" b="0" kern="1200" dirty="0">
                <a:solidFill>
                  <a:schemeClr val="tx1"/>
                </a:solidFill>
                <a:effectLst/>
                <a:latin typeface="+mn-lt"/>
                <a:ea typeface="+mn-ea"/>
                <a:cs typeface="+mn-cs"/>
              </a:rPr>
              <a:t>GEM_HOME, gem</a:t>
            </a:r>
            <a:r>
              <a:rPr lang="zh-CN" altLang="en-US" sz="1200" b="0" kern="1200" dirty="0">
                <a:solidFill>
                  <a:schemeClr val="tx1"/>
                </a:solidFill>
                <a:effectLst/>
                <a:latin typeface="+mn-lt"/>
                <a:ea typeface="+mn-ea"/>
                <a:cs typeface="+mn-cs"/>
              </a:rPr>
              <a:t>被默认安装的目录</a:t>
            </a:r>
          </a:p>
          <a:p>
            <a:r>
              <a:rPr lang="en-US" sz="1200" b="0" kern="1200" dirty="0">
                <a:solidFill>
                  <a:schemeClr val="tx1"/>
                </a:solidFill>
                <a:effectLst/>
                <a:latin typeface="+mn-lt"/>
                <a:ea typeface="+mn-ea"/>
                <a:cs typeface="+mn-cs"/>
              </a:rPr>
              <a:t>GEM_PATH, </a:t>
            </a:r>
            <a:r>
              <a:rPr lang="zh-CN" altLang="en-US" sz="1200" b="0" kern="1200" dirty="0">
                <a:solidFill>
                  <a:schemeClr val="tx1"/>
                </a:solidFill>
                <a:effectLst/>
                <a:latin typeface="+mn-lt"/>
                <a:ea typeface="+mn-ea"/>
                <a:cs typeface="+mn-cs"/>
              </a:rPr>
              <a:t>查找需要</a:t>
            </a:r>
            <a:r>
              <a:rPr lang="en-US"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的路径</a:t>
            </a:r>
            <a:r>
              <a:rPr lang="en-US" altLang="zh-CN" sz="1200" b="0" kern="1200" dirty="0">
                <a:solidFill>
                  <a:schemeClr val="tx1"/>
                </a:solidFill>
                <a:effectLst/>
                <a:latin typeface="+mn-lt"/>
                <a:ea typeface="+mn-ea"/>
                <a:cs typeface="+mn-cs"/>
              </a:rPr>
              <a:t>, </a:t>
            </a:r>
            <a:r>
              <a:rPr lang="zh-CN" altLang="en-US" sz="1200" b="0" kern="1200" dirty="0">
                <a:solidFill>
                  <a:schemeClr val="tx1"/>
                </a:solidFill>
                <a:effectLst/>
                <a:latin typeface="+mn-lt"/>
                <a:ea typeface="+mn-ea"/>
                <a:cs typeface="+mn-cs"/>
              </a:rPr>
              <a:t>可以是多个</a:t>
            </a:r>
            <a:endParaRPr lang="en-US" altLang="zh-CN" sz="1200" b="0" kern="1200" dirty="0">
              <a:solidFill>
                <a:schemeClr val="tx1"/>
              </a:solidFill>
              <a:effectLst/>
              <a:latin typeface="+mn-lt"/>
              <a:ea typeface="+mn-ea"/>
              <a:cs typeface="+mn-cs"/>
            </a:endParaRPr>
          </a:p>
          <a:p>
            <a:endParaRPr lang="en-US" altLang="zh-CN" sz="1200" b="0" kern="1200" dirty="0">
              <a:solidFill>
                <a:schemeClr val="tx1"/>
              </a:solidFill>
              <a:effectLst/>
              <a:latin typeface="+mn-lt"/>
              <a:ea typeface="+mn-ea"/>
              <a:cs typeface="+mn-cs"/>
            </a:endParaRPr>
          </a:p>
          <a:p>
            <a:r>
              <a:rPr lang="zh-CN" altLang="en-US" sz="1200" b="0" kern="1200" dirty="0">
                <a:solidFill>
                  <a:schemeClr val="tx1"/>
                </a:solidFill>
                <a:effectLst/>
                <a:latin typeface="+mn-lt"/>
                <a:ea typeface="+mn-ea"/>
                <a:cs typeface="+mn-cs"/>
              </a:rPr>
              <a:t>演示 </a:t>
            </a:r>
            <a:endParaRPr lang="en-US" altLang="zh-CN" sz="1200" b="0" kern="1200" dirty="0">
              <a:solidFill>
                <a:schemeClr val="tx1"/>
              </a:solidFill>
              <a:effectLst/>
              <a:latin typeface="+mn-lt"/>
              <a:ea typeface="+mn-ea"/>
              <a:cs typeface="+mn-cs"/>
            </a:endParaRPr>
          </a:p>
          <a:p>
            <a:r>
              <a:rPr lang="en-US" altLang="zh-CN" sz="1200" b="0" kern="1200" dirty="0">
                <a:solidFill>
                  <a:schemeClr val="tx1"/>
                </a:solidFill>
                <a:effectLst/>
                <a:latin typeface="+mn-lt"/>
                <a:ea typeface="+mn-ea"/>
                <a:cs typeface="+mn-cs"/>
              </a:rPr>
              <a:t>-</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list</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 grep bundler</a:t>
            </a:r>
            <a:r>
              <a:rPr lang="zh-CN" altLang="en-US" sz="1200" b="0" kern="1200" dirty="0">
                <a:solidFill>
                  <a:schemeClr val="tx1"/>
                </a:solidFill>
                <a:effectLst/>
                <a:latin typeface="+mn-lt"/>
                <a:ea typeface="+mn-ea"/>
                <a:cs typeface="+mn-cs"/>
              </a:rPr>
              <a:t> 查看当前</a:t>
            </a:r>
            <a:r>
              <a:rPr lang="en-US" altLang="zh-CN" sz="1200" b="0" kern="1200" dirty="0">
                <a:solidFill>
                  <a:schemeClr val="tx1"/>
                </a:solidFill>
                <a:effectLst/>
                <a:latin typeface="+mn-lt"/>
                <a:ea typeface="+mn-ea"/>
                <a:cs typeface="+mn-cs"/>
              </a:rPr>
              <a:t>bundler</a:t>
            </a:r>
          </a:p>
          <a:p>
            <a:pPr marL="171450" indent="-171450">
              <a:buFontTx/>
              <a:buChar char="-"/>
            </a:pPr>
            <a:r>
              <a:rPr lang="en-US" altLang="zh-CN" sz="1200" b="0" kern="1200" dirty="0">
                <a:solidFill>
                  <a:schemeClr val="tx1"/>
                </a:solidFill>
                <a:effectLst/>
                <a:latin typeface="+mn-lt"/>
                <a:ea typeface="+mn-ea"/>
                <a:cs typeface="+mn-cs"/>
              </a:rPr>
              <a:t>Export</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GEM_HOME </a:t>
            </a:r>
            <a:r>
              <a:rPr lang="zh-CN" altLang="en-US" sz="1200" b="0" kern="1200" dirty="0">
                <a:solidFill>
                  <a:schemeClr val="tx1"/>
                </a:solidFill>
                <a:effectLst/>
                <a:latin typeface="+mn-lt"/>
                <a:ea typeface="+mn-ea"/>
                <a:cs typeface="+mn-cs"/>
              </a:rPr>
              <a:t>在当前路径安装 </a:t>
            </a:r>
            <a:r>
              <a:rPr lang="en-US" altLang="zh-CN" sz="1200" b="0" kern="1200" dirty="0">
                <a:solidFill>
                  <a:schemeClr val="tx1"/>
                </a:solidFill>
                <a:effectLst/>
                <a:latin typeface="+mn-lt"/>
                <a:ea typeface="+mn-ea"/>
                <a:cs typeface="+mn-cs"/>
              </a:rPr>
              <a:t>bundler</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1.15.4</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-&gt;</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install bundler –v 1.15.4</a:t>
            </a:r>
          </a:p>
          <a:p>
            <a:pPr marL="171450" indent="-171450">
              <a:buFontTx/>
              <a:buChar char="-"/>
            </a:pPr>
            <a:r>
              <a:rPr lang="zh-CN" altLang="en-US" sz="1200" b="0" kern="1200" dirty="0">
                <a:solidFill>
                  <a:schemeClr val="tx1"/>
                </a:solidFill>
                <a:effectLst/>
                <a:latin typeface="+mn-lt"/>
                <a:ea typeface="+mn-ea"/>
                <a:cs typeface="+mn-cs"/>
              </a:rPr>
              <a:t>再次查看当前</a:t>
            </a:r>
            <a:r>
              <a:rPr lang="en-US" altLang="zh-CN" sz="1200" b="0" kern="1200" dirty="0">
                <a:solidFill>
                  <a:schemeClr val="tx1"/>
                </a:solidFill>
                <a:effectLst/>
                <a:latin typeface="+mn-lt"/>
                <a:ea typeface="+mn-ea"/>
                <a:cs typeface="+mn-cs"/>
              </a:rPr>
              <a:t>bundler</a:t>
            </a:r>
          </a:p>
          <a:p>
            <a:pPr marL="171450" indent="-171450">
              <a:buFontTx/>
              <a:buChar char="-"/>
            </a:pPr>
            <a:r>
              <a:rPr lang="en-US" altLang="zh-CN" sz="1200" b="0" kern="1200" dirty="0" err="1">
                <a:solidFill>
                  <a:schemeClr val="tx1"/>
                </a:solidFill>
                <a:effectLst/>
                <a:latin typeface="+mn-lt"/>
                <a:ea typeface="+mn-ea"/>
                <a:cs typeface="+mn-cs"/>
              </a:rPr>
              <a:t>Expoert</a:t>
            </a:r>
            <a:r>
              <a:rPr lang="en-US" altLang="zh-CN" sz="1200" b="0" kern="1200" dirty="0">
                <a:solidFill>
                  <a:schemeClr val="tx1"/>
                </a:solidFill>
                <a:effectLst/>
                <a:latin typeface="+mn-lt"/>
                <a:ea typeface="+mn-ea"/>
                <a:cs typeface="+mn-cs"/>
              </a:rPr>
              <a:t> GEM_PATH </a:t>
            </a:r>
            <a:r>
              <a:rPr lang="zh-CN" altLang="en-US" sz="1200" b="0" kern="1200" dirty="0">
                <a:solidFill>
                  <a:schemeClr val="tx1"/>
                </a:solidFill>
                <a:effectLst/>
                <a:latin typeface="+mn-lt"/>
                <a:ea typeface="+mn-ea"/>
                <a:cs typeface="+mn-cs"/>
              </a:rPr>
              <a:t>加入当前路径</a:t>
            </a:r>
            <a:endParaRPr lang="en-US" altLang="zh-CN"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zh-CN" altLang="en-US" sz="1200" b="0" kern="1200" dirty="0">
                <a:solidFill>
                  <a:schemeClr val="tx1"/>
                </a:solidFill>
                <a:effectLst/>
                <a:latin typeface="+mn-lt"/>
                <a:ea typeface="+mn-ea"/>
                <a:cs typeface="+mn-cs"/>
              </a:rPr>
              <a:t>再次查看当前</a:t>
            </a:r>
            <a:r>
              <a:rPr lang="en-US" altLang="zh-CN" sz="1200" b="0" kern="1200" dirty="0">
                <a:solidFill>
                  <a:schemeClr val="tx1"/>
                </a:solidFill>
                <a:effectLst/>
                <a:latin typeface="+mn-lt"/>
                <a:ea typeface="+mn-ea"/>
                <a:cs typeface="+mn-cs"/>
              </a:rPr>
              <a:t>bundler</a:t>
            </a:r>
          </a:p>
          <a:p>
            <a:pPr marL="171450" indent="-171450">
              <a:buFontTx/>
              <a:buChar char="-"/>
            </a:pPr>
            <a:endParaRPr lang="en-US" altLang="zh-CN" sz="1200" b="0" kern="1200" dirty="0">
              <a:solidFill>
                <a:schemeClr val="tx1"/>
              </a:solidFill>
              <a:effectLst/>
              <a:latin typeface="+mn-lt"/>
              <a:ea typeface="+mn-ea"/>
              <a:cs typeface="+mn-cs"/>
            </a:endParaRPr>
          </a:p>
          <a:p>
            <a:endParaRPr lang="zh-CN" altLang="en-US" sz="1200" b="0" kern="1200" dirty="0">
              <a:solidFill>
                <a:schemeClr val="tx1"/>
              </a:solidFill>
              <a:effectLst/>
              <a:latin typeface="+mn-lt"/>
              <a:ea typeface="+mn-ea"/>
              <a:cs typeface="+mn-cs"/>
            </a:endParaRPr>
          </a:p>
          <a:p>
            <a:pPr marL="171450" indent="-171450">
              <a:buFontTx/>
              <a:buChar char="-"/>
            </a:pPr>
            <a:r>
              <a:rPr lang="en-US" altLang="zh-CN" sz="1200" b="0" kern="1200" dirty="0">
                <a:solidFill>
                  <a:schemeClr val="tx1"/>
                </a:solidFill>
                <a:effectLst/>
                <a:latin typeface="+mn-lt"/>
                <a:ea typeface="+mn-ea"/>
                <a:cs typeface="+mn-cs"/>
              </a:rPr>
              <a:t>bundle</a:t>
            </a:r>
            <a:r>
              <a:rPr lang="zh-CN" altLang="en-US" sz="1200" b="0" kern="1200" dirty="0">
                <a:solidFill>
                  <a:schemeClr val="tx1"/>
                </a:solidFill>
                <a:effectLst/>
                <a:latin typeface="+mn-lt"/>
                <a:ea typeface="+mn-ea"/>
                <a:cs typeface="+mn-cs"/>
              </a:rPr>
              <a:t> </a:t>
            </a:r>
            <a:r>
              <a:rPr lang="en-US" altLang="zh-CN" sz="1200" b="0" kern="1200" dirty="0">
                <a:solidFill>
                  <a:schemeClr val="tx1"/>
                </a:solidFill>
                <a:effectLst/>
                <a:latin typeface="+mn-lt"/>
                <a:ea typeface="+mn-ea"/>
                <a:cs typeface="+mn-cs"/>
              </a:rPr>
              <a:t>install</a:t>
            </a:r>
            <a:r>
              <a:rPr lang="zh-CN" altLang="en-US" sz="1200" b="0" kern="1200" dirty="0">
                <a:solidFill>
                  <a:schemeClr val="tx1"/>
                </a:solidFill>
                <a:effectLst/>
                <a:latin typeface="+mn-lt"/>
                <a:ea typeface="+mn-ea"/>
                <a:cs typeface="+mn-cs"/>
              </a:rPr>
              <a:t>命令演示 </a:t>
            </a:r>
            <a:r>
              <a:rPr lang="en-US" altLang="zh-CN" sz="1200" b="0" kern="1200" dirty="0">
                <a:solidFill>
                  <a:schemeClr val="tx1"/>
                </a:solidFill>
                <a:effectLst/>
                <a:latin typeface="+mn-lt"/>
                <a:ea typeface="+mn-ea"/>
                <a:cs typeface="+mn-cs"/>
              </a:rPr>
              <a:t>–path</a:t>
            </a:r>
            <a:r>
              <a:rPr lang="zh-CN" altLang="en-US" sz="1200" b="0" kern="1200" dirty="0">
                <a:solidFill>
                  <a:schemeClr val="tx1"/>
                </a:solidFill>
                <a:effectLst/>
                <a:latin typeface="+mn-lt"/>
                <a:ea typeface="+mn-ea"/>
                <a:cs typeface="+mn-cs"/>
              </a:rPr>
              <a:t> 在当前路径下安装</a:t>
            </a:r>
            <a:endParaRPr lang="en-US" altLang="zh-CN" sz="1200" b="0" kern="1200" dirty="0">
              <a:solidFill>
                <a:schemeClr val="tx1"/>
              </a:solidFill>
              <a:effectLst/>
              <a:latin typeface="+mn-lt"/>
              <a:ea typeface="+mn-ea"/>
              <a:cs typeface="+mn-cs"/>
            </a:endParaRPr>
          </a:p>
          <a:p>
            <a:pPr marL="171450" indent="-171450">
              <a:buFontTx/>
              <a:buChar char="-"/>
            </a:pPr>
            <a:endParaRPr lang="en-US" altLang="zh-CN" sz="1200" b="0" kern="1200" dirty="0">
              <a:solidFill>
                <a:schemeClr val="tx1"/>
              </a:solidFill>
              <a:effectLst/>
              <a:latin typeface="+mn-lt"/>
              <a:ea typeface="+mn-ea"/>
              <a:cs typeface="+mn-cs"/>
            </a:endParaRPr>
          </a:p>
          <a:p>
            <a:pPr marL="171450" indent="-171450">
              <a:buFontTx/>
              <a:buChar char="-"/>
            </a:pPr>
            <a:endParaRPr lang="en-US" altLang="zh-CN"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zh-CN" altLang="en-US" sz="1200" b="0" kern="1200" dirty="0">
                <a:solidFill>
                  <a:schemeClr val="tx1"/>
                </a:solidFill>
                <a:effectLst/>
                <a:latin typeface="+mn-lt"/>
                <a:ea typeface="+mn-ea"/>
                <a:cs typeface="+mn-cs"/>
              </a:rPr>
              <a:t>每个</a:t>
            </a:r>
            <a:r>
              <a:rPr lang="en-US" altLang="zh-CN" sz="1200" b="0" kern="1200" dirty="0">
                <a:solidFill>
                  <a:schemeClr val="tx1"/>
                </a:solidFill>
                <a:effectLst/>
                <a:latin typeface="+mn-lt"/>
                <a:ea typeface="+mn-ea"/>
                <a:cs typeface="+mn-cs"/>
              </a:rPr>
              <a:t>ruby</a:t>
            </a:r>
            <a:r>
              <a:rPr lang="zh-CN" altLang="en-US" sz="1200" b="0" kern="1200" dirty="0">
                <a:solidFill>
                  <a:schemeClr val="tx1"/>
                </a:solidFill>
                <a:effectLst/>
                <a:latin typeface="+mn-lt"/>
                <a:ea typeface="+mn-ea"/>
                <a:cs typeface="+mn-cs"/>
              </a:rPr>
              <a:t>版本都有自己的</a:t>
            </a:r>
            <a:r>
              <a:rPr lang="en-US" altLang="zh-CN"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集合</a:t>
            </a:r>
            <a:r>
              <a:rPr lang="en-US" altLang="zh-CN" sz="1200" b="0" kern="1200" dirty="0">
                <a:solidFill>
                  <a:schemeClr val="tx1"/>
                </a:solidFill>
                <a:effectLst/>
                <a:latin typeface="+mn-lt"/>
                <a:ea typeface="+mn-ea"/>
                <a:cs typeface="+mn-cs"/>
              </a:rPr>
              <a:t>,</a:t>
            </a:r>
            <a:r>
              <a:rPr lang="zh-CN" altLang="en-US" sz="1200" b="0" kern="1200" dirty="0">
                <a:solidFill>
                  <a:schemeClr val="tx1"/>
                </a:solidFill>
                <a:effectLst/>
                <a:latin typeface="+mn-lt"/>
                <a:ea typeface="+mn-ea"/>
                <a:cs typeface="+mn-cs"/>
              </a:rPr>
              <a:t> </a:t>
            </a:r>
            <a:r>
              <a:rPr lang="en-US" altLang="zh-CN" sz="1200" b="0" kern="1200" dirty="0" err="1">
                <a:solidFill>
                  <a:schemeClr val="tx1"/>
                </a:solidFill>
                <a:effectLst/>
                <a:latin typeface="+mn-lt"/>
                <a:ea typeface="+mn-ea"/>
                <a:cs typeface="+mn-cs"/>
              </a:rPr>
              <a:t>rvm</a:t>
            </a:r>
            <a:r>
              <a:rPr lang="zh-CN" altLang="en-US" sz="1200" b="0" kern="1200" dirty="0">
                <a:solidFill>
                  <a:schemeClr val="tx1"/>
                </a:solidFill>
                <a:effectLst/>
                <a:latin typeface="+mn-lt"/>
                <a:ea typeface="+mn-ea"/>
                <a:cs typeface="+mn-cs"/>
              </a:rPr>
              <a:t>中的</a:t>
            </a:r>
            <a:r>
              <a:rPr lang="en-US" altLang="zh-CN" sz="1200" b="0" kern="1200" dirty="0">
                <a:solidFill>
                  <a:schemeClr val="tx1"/>
                </a:solidFill>
                <a:effectLst/>
                <a:latin typeface="+mn-lt"/>
                <a:ea typeface="+mn-ea"/>
                <a:cs typeface="+mn-cs"/>
              </a:rPr>
              <a:t>gem</a:t>
            </a:r>
            <a:r>
              <a:rPr lang="zh-CN" altLang="en-US" sz="1200" b="0" kern="1200" dirty="0">
                <a:solidFill>
                  <a:schemeClr val="tx1"/>
                </a:solidFill>
                <a:effectLst/>
                <a:latin typeface="+mn-lt"/>
                <a:ea typeface="+mn-ea"/>
                <a:cs typeface="+mn-cs"/>
              </a:rPr>
              <a:t>集合可以看作全局的一份</a:t>
            </a:r>
            <a:r>
              <a:rPr lang="en-US" altLang="zh-CN" sz="1200" b="0" kern="1200" dirty="0">
                <a:solidFill>
                  <a:schemeClr val="tx1"/>
                </a:solidFill>
                <a:effectLst/>
                <a:latin typeface="+mn-lt"/>
                <a:ea typeface="+mn-ea"/>
                <a:cs typeface="+mn-cs"/>
              </a:rPr>
              <a:t>,</a:t>
            </a:r>
            <a:r>
              <a:rPr lang="zh-CN" altLang="en-US" sz="1200" b="0" kern="1200" dirty="0">
                <a:solidFill>
                  <a:schemeClr val="tx1"/>
                </a:solidFill>
                <a:effectLst/>
                <a:latin typeface="+mn-lt"/>
                <a:ea typeface="+mn-ea"/>
                <a:cs typeface="+mn-cs"/>
              </a:rPr>
              <a:t> 使用</a:t>
            </a:r>
            <a:r>
              <a:rPr lang="en-US" altLang="zh-CN" sz="1200" b="0" kern="1200" dirty="0">
                <a:solidFill>
                  <a:schemeClr val="tx1"/>
                </a:solidFill>
                <a:effectLst/>
                <a:latin typeface="+mn-lt"/>
                <a:ea typeface="+mn-ea"/>
                <a:cs typeface="+mn-cs"/>
              </a:rPr>
              <a:t>bundler</a:t>
            </a:r>
            <a:r>
              <a:rPr lang="zh-CN" altLang="en-US" sz="1200" b="0" kern="1200" dirty="0">
                <a:solidFill>
                  <a:schemeClr val="tx1"/>
                </a:solidFill>
                <a:effectLst/>
                <a:latin typeface="+mn-lt"/>
                <a:ea typeface="+mn-ea"/>
                <a:cs typeface="+mn-cs"/>
              </a:rPr>
              <a:t>创建出独立的一分</a:t>
            </a:r>
            <a:br>
              <a:rPr lang="zh-CN" altLang="en-US" sz="1200" b="0" kern="1200" dirty="0">
                <a:solidFill>
                  <a:schemeClr val="tx1"/>
                </a:solidFill>
                <a:effectLst/>
                <a:latin typeface="+mn-lt"/>
                <a:ea typeface="+mn-ea"/>
                <a:cs typeface="+mn-cs"/>
              </a:rPr>
            </a:br>
            <a:endParaRPr lang="en-US" altLang="zh-CN"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zh-CN" altLang="en-US" sz="1200" b="0" kern="1200" dirty="0">
                <a:solidFill>
                  <a:schemeClr val="tx1"/>
                </a:solidFill>
                <a:effectLst/>
                <a:latin typeface="+mn-lt"/>
                <a:ea typeface="+mn-ea"/>
                <a:cs typeface="+mn-cs"/>
              </a:rPr>
              <a:t>参考</a:t>
            </a:r>
            <a:br>
              <a:rPr lang="zh-CN" alt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https://</a:t>
            </a:r>
            <a:r>
              <a:rPr lang="en-US" sz="1200" b="0" kern="1200" dirty="0" err="1">
                <a:solidFill>
                  <a:schemeClr val="tx1"/>
                </a:solidFill>
                <a:effectLst/>
                <a:latin typeface="+mn-lt"/>
                <a:ea typeface="+mn-ea"/>
                <a:cs typeface="+mn-cs"/>
              </a:rPr>
              <a:t>www.jianshu.com</a:t>
            </a:r>
            <a:r>
              <a:rPr lang="en-US" sz="1200" b="0" kern="1200" dirty="0">
                <a:solidFill>
                  <a:schemeClr val="tx1"/>
                </a:solidFill>
                <a:effectLst/>
                <a:latin typeface="+mn-lt"/>
                <a:ea typeface="+mn-ea"/>
                <a:cs typeface="+mn-cs"/>
              </a:rPr>
              <a:t>/p/3caf5d8bcc5b</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458EC79-8E1D-4C8D-A5FA-DC88AFDEBD1E}" type="slidenum">
              <a:rPr lang="en-US" smtClean="0"/>
              <a:t>3</a:t>
            </a:fld>
            <a:endParaRPr lang="en-US"/>
          </a:p>
        </p:txBody>
      </p:sp>
    </p:spTree>
    <p:extLst>
      <p:ext uri="{BB962C8B-B14F-4D97-AF65-F5344CB8AC3E}">
        <p14:creationId xmlns:p14="http://schemas.microsoft.com/office/powerpoint/2010/main" val="25737410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37</a:t>
            </a:fld>
            <a:endParaRPr lang="en-US"/>
          </a:p>
        </p:txBody>
      </p:sp>
    </p:spTree>
    <p:extLst>
      <p:ext uri="{BB962C8B-B14F-4D97-AF65-F5344CB8AC3E}">
        <p14:creationId xmlns:p14="http://schemas.microsoft.com/office/powerpoint/2010/main" val="24258376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38</a:t>
            </a:fld>
            <a:endParaRPr lang="en-US"/>
          </a:p>
        </p:txBody>
      </p:sp>
    </p:spTree>
    <p:extLst>
      <p:ext uri="{BB962C8B-B14F-4D97-AF65-F5344CB8AC3E}">
        <p14:creationId xmlns:p14="http://schemas.microsoft.com/office/powerpoint/2010/main" val="8779578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39</a:t>
            </a:fld>
            <a:endParaRPr lang="en-US"/>
          </a:p>
        </p:txBody>
      </p:sp>
    </p:spTree>
    <p:extLst>
      <p:ext uri="{BB962C8B-B14F-4D97-AF65-F5344CB8AC3E}">
        <p14:creationId xmlns:p14="http://schemas.microsoft.com/office/powerpoint/2010/main" val="2485735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40</a:t>
            </a:fld>
            <a:endParaRPr lang="en-US"/>
          </a:p>
        </p:txBody>
      </p:sp>
    </p:spTree>
    <p:extLst>
      <p:ext uri="{BB962C8B-B14F-4D97-AF65-F5344CB8AC3E}">
        <p14:creationId xmlns:p14="http://schemas.microsoft.com/office/powerpoint/2010/main" val="19546508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41</a:t>
            </a:fld>
            <a:endParaRPr lang="en-US"/>
          </a:p>
        </p:txBody>
      </p:sp>
    </p:spTree>
    <p:extLst>
      <p:ext uri="{BB962C8B-B14F-4D97-AF65-F5344CB8AC3E}">
        <p14:creationId xmlns:p14="http://schemas.microsoft.com/office/powerpoint/2010/main" val="28618295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42</a:t>
            </a:fld>
            <a:endParaRPr lang="en-US"/>
          </a:p>
        </p:txBody>
      </p:sp>
    </p:spTree>
    <p:extLst>
      <p:ext uri="{BB962C8B-B14F-4D97-AF65-F5344CB8AC3E}">
        <p14:creationId xmlns:p14="http://schemas.microsoft.com/office/powerpoint/2010/main" val="3600047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4</a:t>
            </a:fld>
            <a:endParaRPr lang="en-US"/>
          </a:p>
        </p:txBody>
      </p:sp>
    </p:spTree>
    <p:extLst>
      <p:ext uri="{BB962C8B-B14F-4D97-AF65-F5344CB8AC3E}">
        <p14:creationId xmlns:p14="http://schemas.microsoft.com/office/powerpoint/2010/main" val="3172892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export GEM_PATH=$(</a:t>
            </a:r>
            <a:r>
              <a:rPr lang="en-US" dirty="0" err="1"/>
              <a:t>pwd</a:t>
            </a:r>
            <a:r>
              <a:rPr lang="en-US" dirty="0"/>
              <a:t>)/ruby/2.5.0:$GEM_PATH</a:t>
            </a:r>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5</a:t>
            </a:fld>
            <a:endParaRPr lang="en-US"/>
          </a:p>
        </p:txBody>
      </p:sp>
    </p:spTree>
    <p:extLst>
      <p:ext uri="{BB962C8B-B14F-4D97-AF65-F5344CB8AC3E}">
        <p14:creationId xmlns:p14="http://schemas.microsoft.com/office/powerpoint/2010/main" val="962584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6</a:t>
            </a:fld>
            <a:endParaRPr lang="en-US"/>
          </a:p>
        </p:txBody>
      </p:sp>
    </p:spTree>
    <p:extLst>
      <p:ext uri="{BB962C8B-B14F-4D97-AF65-F5344CB8AC3E}">
        <p14:creationId xmlns:p14="http://schemas.microsoft.com/office/powerpoint/2010/main" val="1292451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7</a:t>
            </a:fld>
            <a:endParaRPr lang="en-US"/>
          </a:p>
        </p:txBody>
      </p:sp>
    </p:spTree>
    <p:extLst>
      <p:ext uri="{BB962C8B-B14F-4D97-AF65-F5344CB8AC3E}">
        <p14:creationId xmlns:p14="http://schemas.microsoft.com/office/powerpoint/2010/main" val="161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Q</a:t>
            </a:r>
            <a:r>
              <a:rPr lang="en-US" altLang="zh-CN" dirty="0"/>
              <a:t>:</a:t>
            </a:r>
            <a:r>
              <a:rPr lang="zh-CN" altLang="en-US" dirty="0"/>
              <a:t>  </a:t>
            </a:r>
            <a:r>
              <a:rPr lang="en-CN" dirty="0"/>
              <a:t>不可变对象的使用也会增加</a:t>
            </a:r>
            <a:r>
              <a:rPr lang="en-US" dirty="0" err="1"/>
              <a:t>ObjectSpace.count_objects</a:t>
            </a:r>
            <a:r>
              <a:rPr lang="en-US" altLang="zh-CN" dirty="0"/>
              <a:t>,</a:t>
            </a:r>
            <a:r>
              <a:rPr lang="zh-CN" altLang="en-US" dirty="0"/>
              <a:t> 需要研究</a:t>
            </a:r>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8</a:t>
            </a:fld>
            <a:endParaRPr lang="en-US"/>
          </a:p>
        </p:txBody>
      </p:sp>
    </p:spTree>
    <p:extLst>
      <p:ext uri="{BB962C8B-B14F-4D97-AF65-F5344CB8AC3E}">
        <p14:creationId xmlns:p14="http://schemas.microsoft.com/office/powerpoint/2010/main" val="4157361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12</a:t>
            </a:fld>
            <a:endParaRPr lang="en-US"/>
          </a:p>
        </p:txBody>
      </p:sp>
    </p:spTree>
    <p:extLst>
      <p:ext uri="{BB962C8B-B14F-4D97-AF65-F5344CB8AC3E}">
        <p14:creationId xmlns:p14="http://schemas.microsoft.com/office/powerpoint/2010/main" val="289165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0458EC79-8E1D-4C8D-A5FA-DC88AFDEBD1E}" type="slidenum">
              <a:rPr lang="en-US" smtClean="0"/>
              <a:t>13</a:t>
            </a:fld>
            <a:endParaRPr lang="en-US"/>
          </a:p>
        </p:txBody>
      </p:sp>
    </p:spTree>
    <p:extLst>
      <p:ext uri="{BB962C8B-B14F-4D97-AF65-F5344CB8AC3E}">
        <p14:creationId xmlns:p14="http://schemas.microsoft.com/office/powerpoint/2010/main" val="22773523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6.xml"/><Relationship Id="rId7" Type="http://schemas.openxmlformats.org/officeDocument/2006/relationships/image" Target="../media/image8.png"/><Relationship Id="rId2" Type="http://schemas.openxmlformats.org/officeDocument/2006/relationships/tags" Target="../tags/tag15.xml"/><Relationship Id="rId1" Type="http://schemas.openxmlformats.org/officeDocument/2006/relationships/vmlDrawing" Target="../drawings/vmlDrawing8.vml"/><Relationship Id="rId6" Type="http://schemas.openxmlformats.org/officeDocument/2006/relationships/image" Target="../media/image1.emf"/><Relationship Id="rId5" Type="http://schemas.openxmlformats.org/officeDocument/2006/relationships/oleObject" Target="../embeddings/oleObject8.bin"/><Relationship Id="rId10" Type="http://schemas.openxmlformats.org/officeDocument/2006/relationships/image" Target="../media/image3.png"/><Relationship Id="rId4" Type="http://schemas.openxmlformats.org/officeDocument/2006/relationships/slideMaster" Target="../slideMasters/slideMaster1.xml"/><Relationship Id="rId9"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8.xml"/><Relationship Id="rId7" Type="http://schemas.openxmlformats.org/officeDocument/2006/relationships/image" Target="../media/image9.png"/><Relationship Id="rId2" Type="http://schemas.openxmlformats.org/officeDocument/2006/relationships/tags" Target="../tags/tag17.xml"/><Relationship Id="rId1" Type="http://schemas.openxmlformats.org/officeDocument/2006/relationships/vmlDrawing" Target="../drawings/vmlDrawing9.vml"/><Relationship Id="rId6" Type="http://schemas.openxmlformats.org/officeDocument/2006/relationships/image" Target="../media/image1.emf"/><Relationship Id="rId5" Type="http://schemas.openxmlformats.org/officeDocument/2006/relationships/oleObject" Target="../embeddings/oleObject9.bin"/><Relationship Id="rId10" Type="http://schemas.openxmlformats.org/officeDocument/2006/relationships/image" Target="../media/image3.png"/><Relationship Id="rId4" Type="http://schemas.openxmlformats.org/officeDocument/2006/relationships/slideMaster" Target="../slideMasters/slideMaster1.xml"/><Relationship Id="rId9"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20.xml"/><Relationship Id="rId7" Type="http://schemas.openxmlformats.org/officeDocument/2006/relationships/image" Target="../media/image10.png"/><Relationship Id="rId2" Type="http://schemas.openxmlformats.org/officeDocument/2006/relationships/tags" Target="../tags/tag19.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10" Type="http://schemas.openxmlformats.org/officeDocument/2006/relationships/image" Target="../media/image3.png"/><Relationship Id="rId4" Type="http://schemas.openxmlformats.org/officeDocument/2006/relationships/slideMaster" Target="../slideMasters/slideMaster1.xml"/><Relationship Id="rId9"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4.xml"/><Relationship Id="rId7" Type="http://schemas.openxmlformats.org/officeDocument/2006/relationships/image" Target="../media/image8.png"/><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6.xml"/><Relationship Id="rId7" Type="http://schemas.openxmlformats.org/officeDocument/2006/relationships/image" Target="../media/image9.png"/><Relationship Id="rId2" Type="http://schemas.openxmlformats.org/officeDocument/2006/relationships/tags" Target="../tags/tag5.xml"/><Relationship Id="rId1" Type="http://schemas.openxmlformats.org/officeDocument/2006/relationships/vmlDrawing" Target="../drawings/vmlDrawing3.v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8.xml"/><Relationship Id="rId7" Type="http://schemas.openxmlformats.org/officeDocument/2006/relationships/image" Target="../media/image9.png"/><Relationship Id="rId2" Type="http://schemas.openxmlformats.org/officeDocument/2006/relationships/tags" Target="../tags/tag7.xml"/><Relationship Id="rId1" Type="http://schemas.openxmlformats.org/officeDocument/2006/relationships/vmlDrawing" Target="../drawings/vmlDrawing4.vml"/><Relationship Id="rId6" Type="http://schemas.openxmlformats.org/officeDocument/2006/relationships/image" Target="../media/image1.emf"/><Relationship Id="rId5" Type="http://schemas.openxmlformats.org/officeDocument/2006/relationships/oleObject" Target="../embeddings/oleObject4.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10.xml"/><Relationship Id="rId7" Type="http://schemas.openxmlformats.org/officeDocument/2006/relationships/image" Target="../media/image10.png"/><Relationship Id="rId2" Type="http://schemas.openxmlformats.org/officeDocument/2006/relationships/tags" Target="../tags/tag9.xml"/><Relationship Id="rId1" Type="http://schemas.openxmlformats.org/officeDocument/2006/relationships/vmlDrawing" Target="../drawings/vmlDrawing5.v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12.xml"/><Relationship Id="rId7" Type="http://schemas.openxmlformats.org/officeDocument/2006/relationships/image" Target="../media/image10.png"/><Relationship Id="rId2" Type="http://schemas.openxmlformats.org/officeDocument/2006/relationships/tags" Target="../tags/tag11.xml"/><Relationship Id="rId1" Type="http://schemas.openxmlformats.org/officeDocument/2006/relationships/vmlDrawing" Target="../drawings/vmlDrawing6.vml"/><Relationship Id="rId6" Type="http://schemas.openxmlformats.org/officeDocument/2006/relationships/image" Target="../media/image1.emf"/><Relationship Id="rId5" Type="http://schemas.openxmlformats.org/officeDocument/2006/relationships/oleObject" Target="../embeddings/oleObject6.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Cover Slide">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14045"/>
          <a:stretch/>
        </p:blipFill>
        <p:spPr>
          <a:xfrm>
            <a:off x="0" y="0"/>
            <a:ext cx="12192000" cy="5894773"/>
          </a:xfrm>
          <a:prstGeom prst="rect">
            <a:avLst/>
          </a:prstGeom>
        </p:spPr>
      </p:pic>
    </p:spTree>
    <p:extLst>
      <p:ext uri="{BB962C8B-B14F-4D97-AF65-F5344CB8AC3E}">
        <p14:creationId xmlns:p14="http://schemas.microsoft.com/office/powerpoint/2010/main" val="604268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Content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10905961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966"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chemeClr val="tx1"/>
                </a:solidFill>
              </a:defRPr>
            </a:lvl1pPr>
          </a:lstStyle>
          <a:p>
            <a:r>
              <a:rPr lang="en-US"/>
              <a:t>Click to edit Master title style</a:t>
            </a:r>
          </a:p>
        </p:txBody>
      </p:sp>
      <p:sp>
        <p:nvSpPr>
          <p:cNvPr id="5" name="Text Placeholder 2"/>
          <p:cNvSpPr>
            <a:spLocks noGrp="1"/>
          </p:cNvSpPr>
          <p:nvPr>
            <p:ph idx="1"/>
          </p:nvPr>
        </p:nvSpPr>
        <p:spPr>
          <a:xfrm>
            <a:off x="609600" y="1600200"/>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4/12/22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4"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0028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3371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ue Final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26959223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2990"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7" name="Picture 1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0640" y="2239274"/>
            <a:ext cx="9525000" cy="3571875"/>
          </a:xfrm>
          <a:prstGeom prst="rect">
            <a:avLst/>
          </a:prstGeom>
        </p:spPr>
      </p:pic>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4/12/22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TextBox 9"/>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2" name="Picture 11"/>
          <p:cNvPicPr>
            <a:picLocks noChangeAspect="1"/>
          </p:cNvPicPr>
          <p:nvPr/>
        </p:nvPicPr>
        <p:blipFill rotWithShape="1">
          <a:blip r:embed="rId9">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3" name="Picture 12"/>
          <p:cNvPicPr>
            <a:picLocks noChangeAspect="1"/>
          </p:cNvPicPr>
          <p:nvPr/>
        </p:nvPicPr>
        <p:blipFill rotWithShape="1">
          <a:blip r:embed="rId10">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096031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erlot Final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420401933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4014"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0"/>
            <a:ext cx="12192000" cy="6868160"/>
          </a:xfrm>
          <a:prstGeom prst="rect">
            <a:avLst/>
          </a:prstGeom>
        </p:spPr>
      </p:pic>
      <p:pic>
        <p:nvPicPr>
          <p:cNvPr id="17" name="Picture 1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0640" y="2239274"/>
            <a:ext cx="9525000" cy="3571875"/>
          </a:xfrm>
          <a:prstGeom prst="rect">
            <a:avLst/>
          </a:prstGeom>
        </p:spPr>
      </p:pic>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4/12/22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TextBox 9"/>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2" name="Picture 11"/>
          <p:cNvPicPr>
            <a:picLocks noChangeAspect="1"/>
          </p:cNvPicPr>
          <p:nvPr/>
        </p:nvPicPr>
        <p:blipFill rotWithShape="1">
          <a:blip r:embed="rId9">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3" name="Picture 12"/>
          <p:cNvPicPr>
            <a:picLocks noChangeAspect="1"/>
          </p:cNvPicPr>
          <p:nvPr/>
        </p:nvPicPr>
        <p:blipFill rotWithShape="1">
          <a:blip r:embed="rId10">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0605150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Green Final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89272453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5038"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68160"/>
          </a:xfrm>
          <a:prstGeom prst="rect">
            <a:avLst/>
          </a:prstGeom>
        </p:spPr>
      </p:pic>
      <p:pic>
        <p:nvPicPr>
          <p:cNvPr id="17" name="Picture 1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0640" y="2239274"/>
            <a:ext cx="9525000" cy="3571875"/>
          </a:xfrm>
          <a:prstGeom prst="rect">
            <a:avLst/>
          </a:prstGeom>
        </p:spPr>
      </p:pic>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4/12/22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TextBox 9"/>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2" name="Picture 11"/>
          <p:cNvPicPr>
            <a:picLocks noChangeAspect="1"/>
          </p:cNvPicPr>
          <p:nvPr/>
        </p:nvPicPr>
        <p:blipFill rotWithShape="1">
          <a:blip r:embed="rId9">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3" name="Picture 12"/>
          <p:cNvPicPr>
            <a:picLocks noChangeAspect="1"/>
          </p:cNvPicPr>
          <p:nvPr/>
        </p:nvPicPr>
        <p:blipFill rotWithShape="1">
          <a:blip r:embed="rId10">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24843706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A4BB1-E4FB-4F72-89C7-5964D82786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920675-8FCD-4F14-A8AB-620A16F236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C01B85F-67C1-4F07-A5F9-E920C167D337}"/>
              </a:ext>
            </a:extLst>
          </p:cNvPr>
          <p:cNvSpPr>
            <a:spLocks noGrp="1"/>
          </p:cNvSpPr>
          <p:nvPr>
            <p:ph type="dt" sz="half" idx="10"/>
          </p:nvPr>
        </p:nvSpPr>
        <p:spPr/>
        <p:txBody>
          <a:bodyPr/>
          <a:lstStyle/>
          <a:p>
            <a:fld id="{2EAD8857-CDEF-4FE8-BC87-4E91822537CC}" type="datetimeFigureOut">
              <a:rPr lang="en-US" smtClean="0"/>
              <a:t>4/12/22</a:t>
            </a:fld>
            <a:endParaRPr lang="en-US"/>
          </a:p>
        </p:txBody>
      </p:sp>
      <p:sp>
        <p:nvSpPr>
          <p:cNvPr id="5" name="Footer Placeholder 4">
            <a:extLst>
              <a:ext uri="{FF2B5EF4-FFF2-40B4-BE49-F238E27FC236}">
                <a16:creationId xmlns:a16="http://schemas.microsoft.com/office/drawing/2014/main" id="{0DC505BA-434D-4AF3-8868-BC44D4624E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E0C08-5A9B-400E-9725-E5473E5D5990}"/>
              </a:ext>
            </a:extLst>
          </p:cNvPr>
          <p:cNvSpPr>
            <a:spLocks noGrp="1"/>
          </p:cNvSpPr>
          <p:nvPr>
            <p:ph type="sldNum" sz="quarter" idx="12"/>
          </p:nvPr>
        </p:nvSpPr>
        <p:spPr/>
        <p:txBody>
          <a:bodyPr/>
          <a:lstStyle/>
          <a:p>
            <a:fld id="{D6B03FEE-B438-4D6E-9557-FA8A6DFCC347}" type="slidenum">
              <a:rPr lang="en-US" smtClean="0"/>
              <a:t>‹#›</a:t>
            </a:fld>
            <a:endParaRPr lang="en-US"/>
          </a:p>
        </p:txBody>
      </p:sp>
    </p:spTree>
    <p:extLst>
      <p:ext uri="{BB962C8B-B14F-4D97-AF65-F5344CB8AC3E}">
        <p14:creationId xmlns:p14="http://schemas.microsoft.com/office/powerpoint/2010/main" val="36024239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Gray Title Slide 1">
    <p:spTree>
      <p:nvGrpSpPr>
        <p:cNvPr id="1" name=""/>
        <p:cNvGrpSpPr/>
        <p:nvPr/>
      </p:nvGrpSpPr>
      <p:grpSpPr>
        <a:xfrm>
          <a:off x="0" y="0"/>
          <a:ext cx="0" cy="0"/>
          <a:chOff x="0" y="0"/>
          <a:chExt cx="0" cy="0"/>
        </a:xfrm>
      </p:grpSpPr>
      <p:pic>
        <p:nvPicPr>
          <p:cNvPr id="3" name="Picture 2" descr="A picture containing animal, fish&#10;&#10;Description automatically generated">
            <a:extLst>
              <a:ext uri="{FF2B5EF4-FFF2-40B4-BE49-F238E27FC236}">
                <a16:creationId xmlns:a16="http://schemas.microsoft.com/office/drawing/2014/main" id="{9899C636-2C4E-F74F-877D-F15D5BFABE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2" y="-7031"/>
            <a:ext cx="12191787" cy="6865031"/>
          </a:xfrm>
          <a:prstGeom prst="rect">
            <a:avLst/>
          </a:prstGeom>
        </p:spPr>
      </p:pic>
      <p:pic>
        <p:nvPicPr>
          <p:cNvPr id="9" name="Picture 8" descr="A close up of a logo&#10;&#10;Description automatically generated">
            <a:extLst>
              <a:ext uri="{FF2B5EF4-FFF2-40B4-BE49-F238E27FC236}">
                <a16:creationId xmlns:a16="http://schemas.microsoft.com/office/drawing/2014/main" id="{0700A5F6-6D85-6C43-95B1-D0CA01E7AC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87121" y="2712449"/>
            <a:ext cx="2469046" cy="1533597"/>
          </a:xfrm>
          <a:prstGeom prst="rect">
            <a:avLst/>
          </a:prstGeom>
        </p:spPr>
      </p:pic>
      <p:sp>
        <p:nvSpPr>
          <p:cNvPr id="10" name="Title 1">
            <a:extLst>
              <a:ext uri="{FF2B5EF4-FFF2-40B4-BE49-F238E27FC236}">
                <a16:creationId xmlns:a16="http://schemas.microsoft.com/office/drawing/2014/main" id="{58F97EC9-B4CF-7B47-BAE1-A95A6FF6400D}"/>
              </a:ext>
            </a:extLst>
          </p:cNvPr>
          <p:cNvSpPr>
            <a:spLocks noGrp="1"/>
          </p:cNvSpPr>
          <p:nvPr>
            <p:ph type="ctrTitle"/>
          </p:nvPr>
        </p:nvSpPr>
        <p:spPr>
          <a:xfrm>
            <a:off x="589722" y="1321147"/>
            <a:ext cx="5900530" cy="2387600"/>
          </a:xfrm>
        </p:spPr>
        <p:txBody>
          <a:bodyPr anchor="b">
            <a:normAutofit/>
          </a:bodyPr>
          <a:lstStyle>
            <a:lvl1pPr algn="l">
              <a:defRPr sz="4800" b="1">
                <a:solidFill>
                  <a:schemeClr val="bg1"/>
                </a:solidFill>
                <a:latin typeface="+mj-lt"/>
                <a:cs typeface="Arial" panose="020B0604020202020204"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99F80243-0AE8-944C-858F-8ADA02287E71}"/>
              </a:ext>
            </a:extLst>
          </p:cNvPr>
          <p:cNvSpPr>
            <a:spLocks noGrp="1"/>
          </p:cNvSpPr>
          <p:nvPr>
            <p:ph type="subTitle" idx="1"/>
          </p:nvPr>
        </p:nvSpPr>
        <p:spPr>
          <a:xfrm>
            <a:off x="589722" y="3800822"/>
            <a:ext cx="5900530" cy="890449"/>
          </a:xfrm>
        </p:spPr>
        <p:txBody>
          <a:bodyPr/>
          <a:lstStyle>
            <a:lvl1pPr marL="0" indent="0" algn="l">
              <a:buNone/>
              <a:defRPr sz="2400">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9517389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ay Title Slide 1">
    <p:spTree>
      <p:nvGrpSpPr>
        <p:cNvPr id="1" name=""/>
        <p:cNvGrpSpPr/>
        <p:nvPr/>
      </p:nvGrpSpPr>
      <p:grpSpPr>
        <a:xfrm>
          <a:off x="0" y="0"/>
          <a:ext cx="0" cy="0"/>
          <a:chOff x="0" y="0"/>
          <a:chExt cx="0" cy="0"/>
        </a:xfrm>
      </p:grpSpPr>
      <p:pic>
        <p:nvPicPr>
          <p:cNvPr id="3" name="Picture 2" descr="A picture containing animal, fish&#10;&#10;Description automatically generated">
            <a:extLst>
              <a:ext uri="{FF2B5EF4-FFF2-40B4-BE49-F238E27FC236}">
                <a16:creationId xmlns:a16="http://schemas.microsoft.com/office/drawing/2014/main" id="{9899C636-2C4E-F74F-877D-F15D5BFABE8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2" y="-7031"/>
            <a:ext cx="12191787" cy="6865031"/>
          </a:xfrm>
          <a:prstGeom prst="rect">
            <a:avLst/>
          </a:prstGeom>
        </p:spPr>
      </p:pic>
      <p:pic>
        <p:nvPicPr>
          <p:cNvPr id="9" name="Picture 8" descr="A close up of a logo&#10;&#10;Description automatically generated">
            <a:extLst>
              <a:ext uri="{FF2B5EF4-FFF2-40B4-BE49-F238E27FC236}">
                <a16:creationId xmlns:a16="http://schemas.microsoft.com/office/drawing/2014/main" id="{0700A5F6-6D85-6C43-95B1-D0CA01E7AC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87121" y="2712449"/>
            <a:ext cx="2469046" cy="1533597"/>
          </a:xfrm>
          <a:prstGeom prst="rect">
            <a:avLst/>
          </a:prstGeom>
        </p:spPr>
      </p:pic>
      <p:sp>
        <p:nvSpPr>
          <p:cNvPr id="10" name="Title 1">
            <a:extLst>
              <a:ext uri="{FF2B5EF4-FFF2-40B4-BE49-F238E27FC236}">
                <a16:creationId xmlns:a16="http://schemas.microsoft.com/office/drawing/2014/main" id="{58F97EC9-B4CF-7B47-BAE1-A95A6FF6400D}"/>
              </a:ext>
            </a:extLst>
          </p:cNvPr>
          <p:cNvSpPr>
            <a:spLocks noGrp="1"/>
          </p:cNvSpPr>
          <p:nvPr>
            <p:ph type="ctrTitle"/>
          </p:nvPr>
        </p:nvSpPr>
        <p:spPr>
          <a:xfrm>
            <a:off x="589722" y="1321147"/>
            <a:ext cx="5900530" cy="2387600"/>
          </a:xfrm>
        </p:spPr>
        <p:txBody>
          <a:bodyPr anchor="b">
            <a:normAutofit/>
          </a:bodyPr>
          <a:lstStyle>
            <a:lvl1pPr algn="l">
              <a:defRPr sz="4800" b="1">
                <a:solidFill>
                  <a:schemeClr val="bg1"/>
                </a:solidFill>
                <a:latin typeface="+mj-lt"/>
                <a:cs typeface="Arial" panose="020B0604020202020204"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99F80243-0AE8-944C-858F-8ADA02287E71}"/>
              </a:ext>
            </a:extLst>
          </p:cNvPr>
          <p:cNvSpPr>
            <a:spLocks noGrp="1"/>
          </p:cNvSpPr>
          <p:nvPr>
            <p:ph type="subTitle" idx="1"/>
          </p:nvPr>
        </p:nvSpPr>
        <p:spPr>
          <a:xfrm>
            <a:off x="589722" y="3800822"/>
            <a:ext cx="5900530" cy="890449"/>
          </a:xfrm>
        </p:spPr>
        <p:txBody>
          <a:bodyPr/>
          <a:lstStyle>
            <a:lvl1pPr marL="0" indent="0" algn="l">
              <a:buNone/>
              <a:defRPr sz="2400">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5546807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ray Section Slide 1">
    <p:spTree>
      <p:nvGrpSpPr>
        <p:cNvPr id="1" name=""/>
        <p:cNvGrpSpPr/>
        <p:nvPr/>
      </p:nvGrpSpPr>
      <p:grpSpPr>
        <a:xfrm>
          <a:off x="0" y="0"/>
          <a:ext cx="0" cy="0"/>
          <a:chOff x="0" y="0"/>
          <a:chExt cx="0" cy="0"/>
        </a:xfrm>
      </p:grpSpPr>
      <p:pic>
        <p:nvPicPr>
          <p:cNvPr id="4" name="Picture 3" descr="A close up of a logo&#10;&#10;Description automatically generated">
            <a:extLst>
              <a:ext uri="{FF2B5EF4-FFF2-40B4-BE49-F238E27FC236}">
                <a16:creationId xmlns:a16="http://schemas.microsoft.com/office/drawing/2014/main" id="{DDEA4ECB-F55F-0A40-96FA-EFC1C103CDE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8276"/>
          <a:stretch/>
        </p:blipFill>
        <p:spPr>
          <a:xfrm>
            <a:off x="0" y="0"/>
            <a:ext cx="12192000" cy="6290441"/>
          </a:xfrm>
          <a:prstGeom prst="rect">
            <a:avLst/>
          </a:prstGeom>
        </p:spPr>
      </p:pic>
      <p:sp>
        <p:nvSpPr>
          <p:cNvPr id="6" name="Text Placeholder 8">
            <a:extLst>
              <a:ext uri="{FF2B5EF4-FFF2-40B4-BE49-F238E27FC236}">
                <a16:creationId xmlns:a16="http://schemas.microsoft.com/office/drawing/2014/main" id="{0039346B-9CDA-3D40-8785-16AC9D55DB74}"/>
              </a:ext>
            </a:extLst>
          </p:cNvPr>
          <p:cNvSpPr>
            <a:spLocks noGrp="1"/>
          </p:cNvSpPr>
          <p:nvPr>
            <p:ph type="body" sz="quarter" idx="10" hasCustomPrompt="1"/>
          </p:nvPr>
        </p:nvSpPr>
        <p:spPr>
          <a:xfrm>
            <a:off x="531554" y="2398420"/>
            <a:ext cx="6970712" cy="1273175"/>
          </a:xfrm>
          <a:prstGeom prst="rect">
            <a:avLst/>
          </a:prstGeom>
        </p:spPr>
        <p:txBody>
          <a:bodyPr anchor="ctr">
            <a:normAutofit/>
          </a:bodyPr>
          <a:lstStyle>
            <a:lvl1pPr marL="0" indent="0">
              <a:buNone/>
              <a:defRPr sz="4400" b="1">
                <a:latin typeface="+mj-lt"/>
              </a:defRPr>
            </a:lvl1pPr>
          </a:lstStyle>
          <a:p>
            <a:pPr lvl="0"/>
            <a:r>
              <a:rPr lang="en-US"/>
              <a:t>Section Title</a:t>
            </a:r>
          </a:p>
        </p:txBody>
      </p:sp>
    </p:spTree>
    <p:extLst>
      <p:ext uri="{BB962C8B-B14F-4D97-AF65-F5344CB8AC3E}">
        <p14:creationId xmlns:p14="http://schemas.microsoft.com/office/powerpoint/2010/main" val="2995384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ray Title Slide 2">
    <p:spTree>
      <p:nvGrpSpPr>
        <p:cNvPr id="1" name=""/>
        <p:cNvGrpSpPr/>
        <p:nvPr/>
      </p:nvGrpSpPr>
      <p:grpSpPr>
        <a:xfrm>
          <a:off x="0" y="0"/>
          <a:ext cx="0" cy="0"/>
          <a:chOff x="0" y="0"/>
          <a:chExt cx="0" cy="0"/>
        </a:xfrm>
      </p:grpSpPr>
      <p:pic>
        <p:nvPicPr>
          <p:cNvPr id="6" name="Picture 5" descr="A picture containing glass, computer, food&#10;&#10;Description automatically generated">
            <a:extLst>
              <a:ext uri="{FF2B5EF4-FFF2-40B4-BE49-F238E27FC236}">
                <a16:creationId xmlns:a16="http://schemas.microsoft.com/office/drawing/2014/main" id="{CFF23466-F42D-E543-9274-7D8CD2778E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9" name="Picture 8" descr="A close up of a logo&#10;&#10;Description automatically generated">
            <a:extLst>
              <a:ext uri="{FF2B5EF4-FFF2-40B4-BE49-F238E27FC236}">
                <a16:creationId xmlns:a16="http://schemas.microsoft.com/office/drawing/2014/main" id="{0700A5F6-6D85-6C43-95B1-D0CA01E7AC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87121" y="2712449"/>
            <a:ext cx="2469046" cy="1533597"/>
          </a:xfrm>
          <a:prstGeom prst="rect">
            <a:avLst/>
          </a:prstGeom>
        </p:spPr>
      </p:pic>
      <p:sp>
        <p:nvSpPr>
          <p:cNvPr id="10" name="Title 1">
            <a:extLst>
              <a:ext uri="{FF2B5EF4-FFF2-40B4-BE49-F238E27FC236}">
                <a16:creationId xmlns:a16="http://schemas.microsoft.com/office/drawing/2014/main" id="{58F97EC9-B4CF-7B47-BAE1-A95A6FF6400D}"/>
              </a:ext>
            </a:extLst>
          </p:cNvPr>
          <p:cNvSpPr>
            <a:spLocks noGrp="1"/>
          </p:cNvSpPr>
          <p:nvPr>
            <p:ph type="ctrTitle"/>
          </p:nvPr>
        </p:nvSpPr>
        <p:spPr>
          <a:xfrm>
            <a:off x="589722" y="1321147"/>
            <a:ext cx="5900530" cy="2387600"/>
          </a:xfrm>
        </p:spPr>
        <p:txBody>
          <a:bodyPr anchor="b">
            <a:normAutofit/>
          </a:bodyPr>
          <a:lstStyle>
            <a:lvl1pPr algn="l">
              <a:defRPr sz="4800" b="1">
                <a:solidFill>
                  <a:schemeClr val="bg1"/>
                </a:solidFill>
                <a:latin typeface="+mj-lt"/>
                <a:cs typeface="Arial" panose="020B0604020202020204"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99F80243-0AE8-944C-858F-8ADA02287E71}"/>
              </a:ext>
            </a:extLst>
          </p:cNvPr>
          <p:cNvSpPr>
            <a:spLocks noGrp="1"/>
          </p:cNvSpPr>
          <p:nvPr>
            <p:ph type="subTitle" idx="1"/>
          </p:nvPr>
        </p:nvSpPr>
        <p:spPr>
          <a:xfrm>
            <a:off x="589722" y="3800822"/>
            <a:ext cx="5900530" cy="890449"/>
          </a:xfrm>
        </p:spPr>
        <p:txBody>
          <a:bodyPr/>
          <a:lstStyle>
            <a:lvl1pPr marL="0" indent="0" algn="l">
              <a:buNone/>
              <a:defRPr sz="2400">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020155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ay Section Slide 2">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949FA5E0-530B-E742-9F14-8EF2D6F3B26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8276"/>
          <a:stretch/>
        </p:blipFill>
        <p:spPr>
          <a:xfrm>
            <a:off x="0" y="0"/>
            <a:ext cx="12192000" cy="6290441"/>
          </a:xfrm>
          <a:prstGeom prst="rect">
            <a:avLst/>
          </a:prstGeom>
        </p:spPr>
      </p:pic>
      <p:sp>
        <p:nvSpPr>
          <p:cNvPr id="6" name="Text Placeholder 8">
            <a:extLst>
              <a:ext uri="{FF2B5EF4-FFF2-40B4-BE49-F238E27FC236}">
                <a16:creationId xmlns:a16="http://schemas.microsoft.com/office/drawing/2014/main" id="{0039346B-9CDA-3D40-8785-16AC9D55DB74}"/>
              </a:ext>
            </a:extLst>
          </p:cNvPr>
          <p:cNvSpPr>
            <a:spLocks noGrp="1"/>
          </p:cNvSpPr>
          <p:nvPr>
            <p:ph type="body" sz="quarter" idx="10" hasCustomPrompt="1"/>
          </p:nvPr>
        </p:nvSpPr>
        <p:spPr>
          <a:xfrm>
            <a:off x="531554" y="2398420"/>
            <a:ext cx="6970712" cy="1273175"/>
          </a:xfrm>
          <a:prstGeom prst="rect">
            <a:avLst/>
          </a:prstGeom>
        </p:spPr>
        <p:txBody>
          <a:bodyPr anchor="ctr">
            <a:normAutofit/>
          </a:bodyPr>
          <a:lstStyle>
            <a:lvl1pPr marL="0" indent="0">
              <a:buNone/>
              <a:defRPr sz="4400" b="1">
                <a:latin typeface="+mj-lt"/>
              </a:defRPr>
            </a:lvl1pPr>
          </a:lstStyle>
          <a:p>
            <a:pPr lvl="0"/>
            <a:r>
              <a:rPr lang="en-US"/>
              <a:t>Section Title</a:t>
            </a:r>
          </a:p>
        </p:txBody>
      </p:sp>
    </p:spTree>
    <p:extLst>
      <p:ext uri="{BB962C8B-B14F-4D97-AF65-F5344CB8AC3E}">
        <p14:creationId xmlns:p14="http://schemas.microsoft.com/office/powerpoint/2010/main" val="1131080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lue Title Slide ">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b="13889"/>
          <a:stretch/>
        </p:blipFill>
        <p:spPr>
          <a:xfrm>
            <a:off x="0" y="0"/>
            <a:ext cx="12192000" cy="5905500"/>
          </a:xfrm>
          <a:prstGeom prst="rect">
            <a:avLst/>
          </a:prstGeom>
        </p:spPr>
      </p:pic>
      <p:sp>
        <p:nvSpPr>
          <p:cNvPr id="10" name="Rectangle 6"/>
          <p:cNvSpPr/>
          <p:nvPr/>
        </p:nvSpPr>
        <p:spPr>
          <a:xfrm flipH="1" flipV="1">
            <a:off x="2003053" y="40821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8FAB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6"/>
          <p:cNvSpPr/>
          <p:nvPr/>
        </p:nvSpPr>
        <p:spPr>
          <a:xfrm flipH="1" flipV="1">
            <a:off x="1945903" y="29772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8FAB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29767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ray Title Slide 3">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D444343B-5834-A74E-A569-A4FEF1CCC4E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2" y="-7031"/>
            <a:ext cx="12191787" cy="6865031"/>
          </a:xfrm>
          <a:prstGeom prst="rect">
            <a:avLst/>
          </a:prstGeom>
        </p:spPr>
      </p:pic>
      <p:pic>
        <p:nvPicPr>
          <p:cNvPr id="9" name="Picture 8" descr="A close up of a logo&#10;&#10;Description automatically generated">
            <a:extLst>
              <a:ext uri="{FF2B5EF4-FFF2-40B4-BE49-F238E27FC236}">
                <a16:creationId xmlns:a16="http://schemas.microsoft.com/office/drawing/2014/main" id="{0700A5F6-6D85-6C43-95B1-D0CA01E7AC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87121" y="2712449"/>
            <a:ext cx="2469046" cy="1533597"/>
          </a:xfrm>
          <a:prstGeom prst="rect">
            <a:avLst/>
          </a:prstGeom>
        </p:spPr>
      </p:pic>
      <p:sp>
        <p:nvSpPr>
          <p:cNvPr id="10" name="Title 1">
            <a:extLst>
              <a:ext uri="{FF2B5EF4-FFF2-40B4-BE49-F238E27FC236}">
                <a16:creationId xmlns:a16="http://schemas.microsoft.com/office/drawing/2014/main" id="{58F97EC9-B4CF-7B47-BAE1-A95A6FF6400D}"/>
              </a:ext>
            </a:extLst>
          </p:cNvPr>
          <p:cNvSpPr>
            <a:spLocks noGrp="1"/>
          </p:cNvSpPr>
          <p:nvPr>
            <p:ph type="ctrTitle"/>
          </p:nvPr>
        </p:nvSpPr>
        <p:spPr>
          <a:xfrm>
            <a:off x="589722" y="1321147"/>
            <a:ext cx="5900530" cy="2387600"/>
          </a:xfrm>
        </p:spPr>
        <p:txBody>
          <a:bodyPr anchor="b">
            <a:normAutofit/>
          </a:bodyPr>
          <a:lstStyle>
            <a:lvl1pPr algn="l">
              <a:defRPr sz="4800" b="1">
                <a:solidFill>
                  <a:schemeClr val="bg1"/>
                </a:solidFill>
                <a:latin typeface="+mj-lt"/>
                <a:cs typeface="Arial" panose="020B0604020202020204" pitchFamily="34" charset="0"/>
              </a:defRPr>
            </a:lvl1pPr>
          </a:lstStyle>
          <a:p>
            <a:r>
              <a:rPr lang="en-US"/>
              <a:t>Click to edit Master title style</a:t>
            </a:r>
          </a:p>
        </p:txBody>
      </p:sp>
      <p:sp>
        <p:nvSpPr>
          <p:cNvPr id="11" name="Subtitle 2">
            <a:extLst>
              <a:ext uri="{FF2B5EF4-FFF2-40B4-BE49-F238E27FC236}">
                <a16:creationId xmlns:a16="http://schemas.microsoft.com/office/drawing/2014/main" id="{99F80243-0AE8-944C-858F-8ADA02287E71}"/>
              </a:ext>
            </a:extLst>
          </p:cNvPr>
          <p:cNvSpPr>
            <a:spLocks noGrp="1"/>
          </p:cNvSpPr>
          <p:nvPr>
            <p:ph type="subTitle" idx="1"/>
          </p:nvPr>
        </p:nvSpPr>
        <p:spPr>
          <a:xfrm>
            <a:off x="589722" y="3800822"/>
            <a:ext cx="5900530" cy="890449"/>
          </a:xfrm>
        </p:spPr>
        <p:txBody>
          <a:bodyPr/>
          <a:lstStyle>
            <a:lvl1pPr marL="0" indent="0" algn="l">
              <a:buNone/>
              <a:defRPr sz="2400">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69221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ray Section Slide 3">
    <p:spTree>
      <p:nvGrpSpPr>
        <p:cNvPr id="1" name=""/>
        <p:cNvGrpSpPr/>
        <p:nvPr/>
      </p:nvGrpSpPr>
      <p:grpSpPr>
        <a:xfrm>
          <a:off x="0" y="0"/>
          <a:ext cx="0" cy="0"/>
          <a:chOff x="0" y="0"/>
          <a:chExt cx="0" cy="0"/>
        </a:xfrm>
      </p:grpSpPr>
      <p:pic>
        <p:nvPicPr>
          <p:cNvPr id="4" name="Picture 3" descr="A close up of a logo&#10;&#10;Description automatically generated">
            <a:extLst>
              <a:ext uri="{FF2B5EF4-FFF2-40B4-BE49-F238E27FC236}">
                <a16:creationId xmlns:a16="http://schemas.microsoft.com/office/drawing/2014/main" id="{0E683EB2-FFDB-9B48-8E19-9DC3B386673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8161"/>
          <a:stretch/>
        </p:blipFill>
        <p:spPr>
          <a:xfrm>
            <a:off x="0" y="0"/>
            <a:ext cx="12192000" cy="6298324"/>
          </a:xfrm>
          <a:prstGeom prst="rect">
            <a:avLst/>
          </a:prstGeom>
        </p:spPr>
      </p:pic>
      <p:sp>
        <p:nvSpPr>
          <p:cNvPr id="6" name="Text Placeholder 8">
            <a:extLst>
              <a:ext uri="{FF2B5EF4-FFF2-40B4-BE49-F238E27FC236}">
                <a16:creationId xmlns:a16="http://schemas.microsoft.com/office/drawing/2014/main" id="{0039346B-9CDA-3D40-8785-16AC9D55DB74}"/>
              </a:ext>
            </a:extLst>
          </p:cNvPr>
          <p:cNvSpPr>
            <a:spLocks noGrp="1"/>
          </p:cNvSpPr>
          <p:nvPr>
            <p:ph type="body" sz="quarter" idx="10" hasCustomPrompt="1"/>
          </p:nvPr>
        </p:nvSpPr>
        <p:spPr>
          <a:xfrm>
            <a:off x="531554" y="2398420"/>
            <a:ext cx="6970712" cy="1273175"/>
          </a:xfrm>
          <a:prstGeom prst="rect">
            <a:avLst/>
          </a:prstGeom>
        </p:spPr>
        <p:txBody>
          <a:bodyPr anchor="ctr">
            <a:normAutofit/>
          </a:bodyPr>
          <a:lstStyle>
            <a:lvl1pPr marL="0" indent="0">
              <a:buNone/>
              <a:defRPr sz="4400" b="1">
                <a:latin typeface="+mj-lt"/>
              </a:defRPr>
            </a:lvl1pPr>
          </a:lstStyle>
          <a:p>
            <a:pPr lvl="0"/>
            <a:r>
              <a:rPr lang="en-US"/>
              <a:t>Section Title</a:t>
            </a:r>
          </a:p>
        </p:txBody>
      </p:sp>
    </p:spTree>
    <p:extLst>
      <p:ext uri="{BB962C8B-B14F-4D97-AF65-F5344CB8AC3E}">
        <p14:creationId xmlns:p14="http://schemas.microsoft.com/office/powerpoint/2010/main" val="29501476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One Column Gray">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27443AAB-E55A-7E40-8AF7-2CDEEB655871}"/>
              </a:ext>
            </a:extLst>
          </p:cNvPr>
          <p:cNvSpPr>
            <a:spLocks noGrp="1"/>
          </p:cNvSpPr>
          <p:nvPr>
            <p:ph type="title"/>
          </p:nvPr>
        </p:nvSpPr>
        <p:spPr>
          <a:xfrm>
            <a:off x="452926" y="464695"/>
            <a:ext cx="11284369" cy="557248"/>
          </a:xfrm>
          <a:prstGeom prst="rect">
            <a:avLst/>
          </a:prstGeom>
        </p:spPr>
        <p:txBody>
          <a:bodyPr vert="horz" lIns="91440" tIns="45720" rIns="91440" bIns="45720" rtlCol="0" anchor="ctr">
            <a:normAutofit/>
          </a:bodyPr>
          <a:lstStyle>
            <a:lvl1pPr>
              <a:defRPr sz="3200" b="1"/>
            </a:lvl1pPr>
          </a:lstStyle>
          <a:p>
            <a:r>
              <a:rPr lang="en-US"/>
              <a:t>Click to edit Master title style</a:t>
            </a:r>
          </a:p>
        </p:txBody>
      </p:sp>
      <p:sp>
        <p:nvSpPr>
          <p:cNvPr id="5" name="Text Placeholder 2">
            <a:extLst>
              <a:ext uri="{FF2B5EF4-FFF2-40B4-BE49-F238E27FC236}">
                <a16:creationId xmlns:a16="http://schemas.microsoft.com/office/drawing/2014/main" id="{673F7646-7E1F-2F4B-B664-BB9452344F93}"/>
              </a:ext>
            </a:extLst>
          </p:cNvPr>
          <p:cNvSpPr>
            <a:spLocks noGrp="1"/>
          </p:cNvSpPr>
          <p:nvPr>
            <p:ph idx="1"/>
          </p:nvPr>
        </p:nvSpPr>
        <p:spPr>
          <a:xfrm>
            <a:off x="452927" y="1253331"/>
            <a:ext cx="11284368" cy="4351338"/>
          </a:xfrm>
          <a:prstGeom prst="rect">
            <a:avLst/>
          </a:prstGeom>
        </p:spPr>
        <p:txBody>
          <a:bodyPr vert="horz" lIns="91440" tIns="45720" rIns="91440" bIns="45720" rtlCol="0">
            <a:normAutofit/>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96181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Gray">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4678F841-5F84-7C40-8E4A-3071BB1BCFAE}"/>
              </a:ext>
            </a:extLst>
          </p:cNvPr>
          <p:cNvSpPr>
            <a:spLocks noGrp="1"/>
          </p:cNvSpPr>
          <p:nvPr>
            <p:ph sz="half" idx="1"/>
          </p:nvPr>
        </p:nvSpPr>
        <p:spPr>
          <a:xfrm>
            <a:off x="586608" y="1253331"/>
            <a:ext cx="5181600" cy="4525300"/>
          </a:xfrm>
          <a:prstGeom prst="rect">
            <a:avLst/>
          </a:prstGeom>
        </p:spPr>
        <p:txBody>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74DC17CA-4601-474D-980A-22C835D88DEE}"/>
              </a:ext>
            </a:extLst>
          </p:cNvPr>
          <p:cNvSpPr>
            <a:spLocks noGrp="1"/>
          </p:cNvSpPr>
          <p:nvPr>
            <p:ph sz="half" idx="2"/>
          </p:nvPr>
        </p:nvSpPr>
        <p:spPr>
          <a:xfrm>
            <a:off x="6423792" y="1253330"/>
            <a:ext cx="5181600" cy="4525299"/>
          </a:xfrm>
          <a:prstGeom prst="rect">
            <a:avLst/>
          </a:prstGeom>
        </p:spPr>
        <p:txBody>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Placeholder 1">
            <a:extLst>
              <a:ext uri="{FF2B5EF4-FFF2-40B4-BE49-F238E27FC236}">
                <a16:creationId xmlns:a16="http://schemas.microsoft.com/office/drawing/2014/main" id="{ECF0CF73-DDB2-764C-B08F-44D7D027AC6C}"/>
              </a:ext>
            </a:extLst>
          </p:cNvPr>
          <p:cNvSpPr>
            <a:spLocks noGrp="1"/>
          </p:cNvSpPr>
          <p:nvPr>
            <p:ph type="title"/>
          </p:nvPr>
        </p:nvSpPr>
        <p:spPr>
          <a:xfrm>
            <a:off x="452926" y="464695"/>
            <a:ext cx="11347079" cy="557248"/>
          </a:xfrm>
          <a:prstGeom prst="rect">
            <a:avLst/>
          </a:prstGeom>
        </p:spPr>
        <p:txBody>
          <a:bodyPr vert="horz" lIns="91440" tIns="45720" rIns="91440" bIns="45720" rtlCol="0" anchor="ctr">
            <a:normAutofit/>
          </a:bodyPr>
          <a:lstStyle>
            <a:lvl1pPr>
              <a:defRPr sz="3200" b="1"/>
            </a:lvl1pPr>
          </a:lstStyle>
          <a:p>
            <a:r>
              <a:rPr lang="en-US"/>
              <a:t>Click to edit Master title style</a:t>
            </a:r>
          </a:p>
        </p:txBody>
      </p:sp>
    </p:spTree>
    <p:extLst>
      <p:ext uri="{BB962C8B-B14F-4D97-AF65-F5344CB8AC3E}">
        <p14:creationId xmlns:p14="http://schemas.microsoft.com/office/powerpoint/2010/main" val="35604094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ondary Title Slide Gra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208B0DE-1E3B-474E-9327-BB8F58306B2B}"/>
              </a:ext>
            </a:extLst>
          </p:cNvPr>
          <p:cNvSpPr>
            <a:spLocks noGrp="1"/>
          </p:cNvSpPr>
          <p:nvPr>
            <p:ph type="ctrTitle"/>
          </p:nvPr>
        </p:nvSpPr>
        <p:spPr>
          <a:xfrm>
            <a:off x="1524000" y="1122363"/>
            <a:ext cx="9144000" cy="2387600"/>
          </a:xfrm>
          <a:prstGeom prst="rect">
            <a:avLst/>
          </a:prstGeom>
        </p:spPr>
        <p:txBody>
          <a:bodyPr anchor="b"/>
          <a:lstStyle>
            <a:lvl1pPr algn="ctr">
              <a:defRPr sz="6000" b="1"/>
            </a:lvl1pPr>
          </a:lstStyle>
          <a:p>
            <a:r>
              <a:rPr lang="en-US"/>
              <a:t>Click to edit Master title style</a:t>
            </a:r>
          </a:p>
        </p:txBody>
      </p:sp>
      <p:sp>
        <p:nvSpPr>
          <p:cNvPr id="4" name="Subtitle 2">
            <a:extLst>
              <a:ext uri="{FF2B5EF4-FFF2-40B4-BE49-F238E27FC236}">
                <a16:creationId xmlns:a16="http://schemas.microsoft.com/office/drawing/2014/main" id="{4421FC0B-159D-974A-BCDF-27AC8077E802}"/>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6283651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Gray">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80FDA2-8F3C-6240-979E-B90EF2FC8758}"/>
              </a:ext>
            </a:extLst>
          </p:cNvPr>
          <p:cNvSpPr>
            <a:spLocks noGrp="1"/>
          </p:cNvSpPr>
          <p:nvPr>
            <p:ph type="title"/>
          </p:nvPr>
        </p:nvSpPr>
        <p:spPr>
          <a:xfrm>
            <a:off x="452926" y="464695"/>
            <a:ext cx="11347079" cy="557248"/>
          </a:xfrm>
          <a:prstGeom prst="rect">
            <a:avLst/>
          </a:prstGeom>
        </p:spPr>
        <p:txBody>
          <a:bodyPr vert="horz" lIns="91440" tIns="45720" rIns="91440" bIns="45720" rtlCol="0" anchor="ctr">
            <a:normAutofit/>
          </a:bodyPr>
          <a:lstStyle>
            <a:lvl1pPr>
              <a:defRPr sz="3200" b="1"/>
            </a:lvl1pPr>
          </a:lstStyle>
          <a:p>
            <a:r>
              <a:rPr lang="en-US"/>
              <a:t>Click to edit Master title style</a:t>
            </a:r>
          </a:p>
        </p:txBody>
      </p:sp>
    </p:spTree>
    <p:extLst>
      <p:ext uri="{BB962C8B-B14F-4D97-AF65-F5344CB8AC3E}">
        <p14:creationId xmlns:p14="http://schemas.microsoft.com/office/powerpoint/2010/main" val="267778251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10689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Guidelines - Margi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6519F4-66F1-364B-B270-08409BC199E8}"/>
              </a:ext>
            </a:extLst>
          </p:cNvPr>
          <p:cNvSpPr/>
          <p:nvPr userDrawn="1"/>
        </p:nvSpPr>
        <p:spPr>
          <a:xfrm>
            <a:off x="452926" y="464695"/>
            <a:ext cx="11284369" cy="5338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0863749-332B-2F44-95C6-837AF9F9935E}"/>
              </a:ext>
            </a:extLst>
          </p:cNvPr>
          <p:cNvSpPr txBox="1"/>
          <p:nvPr userDrawn="1"/>
        </p:nvSpPr>
        <p:spPr>
          <a:xfrm>
            <a:off x="3422907" y="2980096"/>
            <a:ext cx="4829750" cy="338554"/>
          </a:xfrm>
          <a:prstGeom prst="rect">
            <a:avLst/>
          </a:prstGeom>
          <a:noFill/>
        </p:spPr>
        <p:txBody>
          <a:bodyPr wrap="square" rtlCol="0">
            <a:spAutoFit/>
          </a:bodyPr>
          <a:lstStyle/>
          <a:p>
            <a:pPr algn="ctr"/>
            <a:r>
              <a:rPr lang="en-US" sz="1600"/>
              <a:t>Maintain at least a 1/2” margin on all sides</a:t>
            </a:r>
          </a:p>
        </p:txBody>
      </p:sp>
      <p:cxnSp>
        <p:nvCxnSpPr>
          <p:cNvPr id="9" name="Straight Arrow Connector 8">
            <a:extLst>
              <a:ext uri="{FF2B5EF4-FFF2-40B4-BE49-F238E27FC236}">
                <a16:creationId xmlns:a16="http://schemas.microsoft.com/office/drawing/2014/main" id="{2C3BF0CD-92BC-9347-9276-44BE22292F10}"/>
              </a:ext>
            </a:extLst>
          </p:cNvPr>
          <p:cNvCxnSpPr>
            <a:cxnSpLocks/>
          </p:cNvCxnSpPr>
          <p:nvPr userDrawn="1"/>
        </p:nvCxnSpPr>
        <p:spPr>
          <a:xfrm flipH="1">
            <a:off x="11737298" y="3153700"/>
            <a:ext cx="454703"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529EF37-3407-C549-A096-68ECE5562B42}"/>
              </a:ext>
            </a:extLst>
          </p:cNvPr>
          <p:cNvCxnSpPr>
            <a:cxnSpLocks/>
          </p:cNvCxnSpPr>
          <p:nvPr userDrawn="1"/>
        </p:nvCxnSpPr>
        <p:spPr>
          <a:xfrm flipH="1">
            <a:off x="1" y="3153700"/>
            <a:ext cx="452926" cy="3063"/>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A8A86C2-9EA0-B747-95B3-49C7AD27C4CF}"/>
              </a:ext>
            </a:extLst>
          </p:cNvPr>
          <p:cNvCxnSpPr>
            <a:cxnSpLocks/>
          </p:cNvCxnSpPr>
          <p:nvPr userDrawn="1"/>
        </p:nvCxnSpPr>
        <p:spPr>
          <a:xfrm flipV="1">
            <a:off x="5865848" y="0"/>
            <a:ext cx="0" cy="46469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E9012A4-8C27-D144-AD02-A29944E67257}"/>
              </a:ext>
            </a:extLst>
          </p:cNvPr>
          <p:cNvCxnSpPr>
            <a:cxnSpLocks/>
          </p:cNvCxnSpPr>
          <p:nvPr userDrawn="1"/>
        </p:nvCxnSpPr>
        <p:spPr>
          <a:xfrm flipV="1">
            <a:off x="5865848" y="5825403"/>
            <a:ext cx="0" cy="464695"/>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83340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Guidelines - Style">
    <p:spTree>
      <p:nvGrpSpPr>
        <p:cNvPr id="1" name=""/>
        <p:cNvGrpSpPr/>
        <p:nvPr/>
      </p:nvGrpSpPr>
      <p:grpSpPr>
        <a:xfrm>
          <a:off x="0" y="0"/>
          <a:ext cx="0" cy="0"/>
          <a:chOff x="0" y="0"/>
          <a:chExt cx="0" cy="0"/>
        </a:xfrm>
      </p:grpSpPr>
      <p:sp>
        <p:nvSpPr>
          <p:cNvPr id="29" name="TextBox 28">
            <a:extLst>
              <a:ext uri="{FF2B5EF4-FFF2-40B4-BE49-F238E27FC236}">
                <a16:creationId xmlns:a16="http://schemas.microsoft.com/office/drawing/2014/main" id="{6A0E4BEE-70C2-8645-8B62-BC902650D7A0}"/>
              </a:ext>
            </a:extLst>
          </p:cNvPr>
          <p:cNvSpPr txBox="1"/>
          <p:nvPr userDrawn="1"/>
        </p:nvSpPr>
        <p:spPr>
          <a:xfrm>
            <a:off x="676549" y="320272"/>
            <a:ext cx="4829750" cy="400110"/>
          </a:xfrm>
          <a:prstGeom prst="rect">
            <a:avLst/>
          </a:prstGeom>
          <a:noFill/>
        </p:spPr>
        <p:txBody>
          <a:bodyPr wrap="square" rtlCol="0">
            <a:spAutoFit/>
          </a:bodyPr>
          <a:lstStyle/>
          <a:p>
            <a:pPr algn="l"/>
            <a:r>
              <a:rPr lang="en-US" sz="2000" b="0">
                <a:latin typeface="+mj-lt"/>
              </a:rPr>
              <a:t>Colors</a:t>
            </a:r>
          </a:p>
        </p:txBody>
      </p:sp>
      <p:sp>
        <p:nvSpPr>
          <p:cNvPr id="30" name="Oval 29">
            <a:extLst>
              <a:ext uri="{FF2B5EF4-FFF2-40B4-BE49-F238E27FC236}">
                <a16:creationId xmlns:a16="http://schemas.microsoft.com/office/drawing/2014/main" id="{DEA20E39-B2FC-F245-9CC7-AC1FE0CFCC0A}"/>
              </a:ext>
            </a:extLst>
          </p:cNvPr>
          <p:cNvSpPr/>
          <p:nvPr userDrawn="1"/>
        </p:nvSpPr>
        <p:spPr>
          <a:xfrm>
            <a:off x="1286449" y="2029463"/>
            <a:ext cx="417310" cy="4173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02C7DE97-0B00-8442-A92F-C89DFA6B0A96}"/>
              </a:ext>
            </a:extLst>
          </p:cNvPr>
          <p:cNvSpPr/>
          <p:nvPr userDrawn="1"/>
        </p:nvSpPr>
        <p:spPr>
          <a:xfrm>
            <a:off x="2688763" y="2029463"/>
            <a:ext cx="417310" cy="4173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840B776-EA0E-EC4F-935A-0C9C65F082ED}"/>
              </a:ext>
            </a:extLst>
          </p:cNvPr>
          <p:cNvSpPr/>
          <p:nvPr userDrawn="1"/>
        </p:nvSpPr>
        <p:spPr>
          <a:xfrm>
            <a:off x="1286449" y="3670738"/>
            <a:ext cx="417310" cy="4173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E349617-0477-E04B-B444-852208D1D672}"/>
              </a:ext>
            </a:extLst>
          </p:cNvPr>
          <p:cNvSpPr/>
          <p:nvPr userDrawn="1"/>
        </p:nvSpPr>
        <p:spPr>
          <a:xfrm>
            <a:off x="1998454" y="3670738"/>
            <a:ext cx="417310" cy="4173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26AAAB91-948C-0D4E-B20E-072A3905F040}"/>
              </a:ext>
            </a:extLst>
          </p:cNvPr>
          <p:cNvSpPr/>
          <p:nvPr userDrawn="1"/>
        </p:nvSpPr>
        <p:spPr>
          <a:xfrm>
            <a:off x="3392844" y="3670738"/>
            <a:ext cx="417310" cy="41731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8EB69BC5-5FF4-EF43-9FBA-414AB11E3F81}"/>
              </a:ext>
            </a:extLst>
          </p:cNvPr>
          <p:cNvSpPr/>
          <p:nvPr userDrawn="1"/>
        </p:nvSpPr>
        <p:spPr>
          <a:xfrm>
            <a:off x="2688763" y="3670738"/>
            <a:ext cx="417310" cy="41731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B055CCAA-8AAD-9548-8FBC-A9F6B014CCE0}"/>
              </a:ext>
            </a:extLst>
          </p:cNvPr>
          <p:cNvSpPr txBox="1"/>
          <p:nvPr userDrawn="1"/>
        </p:nvSpPr>
        <p:spPr>
          <a:xfrm>
            <a:off x="676549" y="961885"/>
            <a:ext cx="4829750" cy="584775"/>
          </a:xfrm>
          <a:prstGeom prst="rect">
            <a:avLst/>
          </a:prstGeom>
          <a:noFill/>
        </p:spPr>
        <p:txBody>
          <a:bodyPr wrap="square" rtlCol="0">
            <a:spAutoFit/>
          </a:bodyPr>
          <a:lstStyle/>
          <a:p>
            <a:pPr algn="l"/>
            <a:r>
              <a:rPr lang="en-US" sz="1600" b="0">
                <a:latin typeface="+mj-lt"/>
              </a:rPr>
              <a:t>Use the BEC LS theme colors and the custom colors throughout the presentation.</a:t>
            </a:r>
          </a:p>
        </p:txBody>
      </p:sp>
      <p:sp>
        <p:nvSpPr>
          <p:cNvPr id="40" name="Oval 39">
            <a:extLst>
              <a:ext uri="{FF2B5EF4-FFF2-40B4-BE49-F238E27FC236}">
                <a16:creationId xmlns:a16="http://schemas.microsoft.com/office/drawing/2014/main" id="{495A74B9-A58F-604D-A075-C2FA4B2874C4}"/>
              </a:ext>
            </a:extLst>
          </p:cNvPr>
          <p:cNvSpPr/>
          <p:nvPr userDrawn="1"/>
        </p:nvSpPr>
        <p:spPr>
          <a:xfrm>
            <a:off x="1998454" y="2029463"/>
            <a:ext cx="417310" cy="4173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FC171557-3B01-5449-95DB-E2174172028C}"/>
              </a:ext>
            </a:extLst>
          </p:cNvPr>
          <p:cNvSpPr txBox="1"/>
          <p:nvPr userDrawn="1"/>
        </p:nvSpPr>
        <p:spPr>
          <a:xfrm>
            <a:off x="688823" y="1636700"/>
            <a:ext cx="4829750" cy="276999"/>
          </a:xfrm>
          <a:prstGeom prst="rect">
            <a:avLst/>
          </a:prstGeom>
          <a:noFill/>
        </p:spPr>
        <p:txBody>
          <a:bodyPr wrap="square" rtlCol="0">
            <a:spAutoFit/>
          </a:bodyPr>
          <a:lstStyle/>
          <a:p>
            <a:pPr algn="l"/>
            <a:r>
              <a:rPr lang="en-US" sz="1200" b="1">
                <a:latin typeface="+mj-lt"/>
              </a:rPr>
              <a:t>Primary BEC LS Brand Colors</a:t>
            </a:r>
          </a:p>
        </p:txBody>
      </p:sp>
      <p:sp>
        <p:nvSpPr>
          <p:cNvPr id="42" name="TextBox 41">
            <a:extLst>
              <a:ext uri="{FF2B5EF4-FFF2-40B4-BE49-F238E27FC236}">
                <a16:creationId xmlns:a16="http://schemas.microsoft.com/office/drawing/2014/main" id="{2CE8CA99-4B49-B54F-A3FF-EBB3D10916BB}"/>
              </a:ext>
            </a:extLst>
          </p:cNvPr>
          <p:cNvSpPr txBox="1"/>
          <p:nvPr userDrawn="1"/>
        </p:nvSpPr>
        <p:spPr>
          <a:xfrm>
            <a:off x="688823" y="3259544"/>
            <a:ext cx="4829750" cy="276999"/>
          </a:xfrm>
          <a:prstGeom prst="rect">
            <a:avLst/>
          </a:prstGeom>
          <a:noFill/>
        </p:spPr>
        <p:txBody>
          <a:bodyPr wrap="square" rtlCol="0">
            <a:spAutoFit/>
          </a:bodyPr>
          <a:lstStyle/>
          <a:p>
            <a:pPr algn="l"/>
            <a:r>
              <a:rPr lang="en-US" sz="1200" b="1">
                <a:latin typeface="+mj-lt"/>
              </a:rPr>
              <a:t>Secondary BEC LS Brand Colors</a:t>
            </a:r>
          </a:p>
        </p:txBody>
      </p:sp>
      <p:cxnSp>
        <p:nvCxnSpPr>
          <p:cNvPr id="43" name="Straight Connector 42">
            <a:extLst>
              <a:ext uri="{FF2B5EF4-FFF2-40B4-BE49-F238E27FC236}">
                <a16:creationId xmlns:a16="http://schemas.microsoft.com/office/drawing/2014/main" id="{1CE152EA-FF0C-2446-AD49-80DDBB96B91A}"/>
              </a:ext>
            </a:extLst>
          </p:cNvPr>
          <p:cNvCxnSpPr/>
          <p:nvPr userDrawn="1"/>
        </p:nvCxnSpPr>
        <p:spPr>
          <a:xfrm>
            <a:off x="777897" y="792865"/>
            <a:ext cx="47403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FA0FE75C-D0D5-294B-8D5A-56C2FCA117CC}"/>
              </a:ext>
            </a:extLst>
          </p:cNvPr>
          <p:cNvSpPr txBox="1"/>
          <p:nvPr userDrawn="1"/>
        </p:nvSpPr>
        <p:spPr>
          <a:xfrm>
            <a:off x="6303075" y="320272"/>
            <a:ext cx="4829750" cy="400110"/>
          </a:xfrm>
          <a:prstGeom prst="rect">
            <a:avLst/>
          </a:prstGeom>
          <a:noFill/>
        </p:spPr>
        <p:txBody>
          <a:bodyPr wrap="square" rtlCol="0">
            <a:spAutoFit/>
          </a:bodyPr>
          <a:lstStyle/>
          <a:p>
            <a:pPr algn="l"/>
            <a:r>
              <a:rPr lang="en-US" sz="2000" b="0">
                <a:latin typeface="+mj-lt"/>
              </a:rPr>
              <a:t>Tables</a:t>
            </a:r>
          </a:p>
        </p:txBody>
      </p:sp>
      <p:sp>
        <p:nvSpPr>
          <p:cNvPr id="45" name="TextBox 44">
            <a:extLst>
              <a:ext uri="{FF2B5EF4-FFF2-40B4-BE49-F238E27FC236}">
                <a16:creationId xmlns:a16="http://schemas.microsoft.com/office/drawing/2014/main" id="{31E7DCF4-63A8-C140-B841-81A5B92566D7}"/>
              </a:ext>
            </a:extLst>
          </p:cNvPr>
          <p:cNvSpPr txBox="1"/>
          <p:nvPr userDrawn="1"/>
        </p:nvSpPr>
        <p:spPr>
          <a:xfrm>
            <a:off x="6303075" y="961885"/>
            <a:ext cx="4829750" cy="584775"/>
          </a:xfrm>
          <a:prstGeom prst="rect">
            <a:avLst/>
          </a:prstGeom>
          <a:noFill/>
        </p:spPr>
        <p:txBody>
          <a:bodyPr wrap="square" rtlCol="0">
            <a:spAutoFit/>
          </a:bodyPr>
          <a:lstStyle/>
          <a:p>
            <a:pPr algn="l"/>
            <a:r>
              <a:rPr lang="en-US" sz="1600" b="0">
                <a:latin typeface="+mj-lt"/>
              </a:rPr>
              <a:t>All column headers and row titles should be in Arial Bold. Align text to the middle of table cells.</a:t>
            </a:r>
          </a:p>
        </p:txBody>
      </p:sp>
      <p:cxnSp>
        <p:nvCxnSpPr>
          <p:cNvPr id="46" name="Straight Connector 45">
            <a:extLst>
              <a:ext uri="{FF2B5EF4-FFF2-40B4-BE49-F238E27FC236}">
                <a16:creationId xmlns:a16="http://schemas.microsoft.com/office/drawing/2014/main" id="{E6EAB705-64EF-8047-AB39-275A4AAA8646}"/>
              </a:ext>
            </a:extLst>
          </p:cNvPr>
          <p:cNvCxnSpPr/>
          <p:nvPr userDrawn="1"/>
        </p:nvCxnSpPr>
        <p:spPr>
          <a:xfrm>
            <a:off x="6404423" y="792865"/>
            <a:ext cx="47403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47" name="Table 46">
            <a:extLst>
              <a:ext uri="{FF2B5EF4-FFF2-40B4-BE49-F238E27FC236}">
                <a16:creationId xmlns:a16="http://schemas.microsoft.com/office/drawing/2014/main" id="{79AEB1CD-D4CB-674C-A021-447A42E3B798}"/>
              </a:ext>
            </a:extLst>
          </p:cNvPr>
          <p:cNvGraphicFramePr>
            <a:graphicFrameLocks noGrp="1"/>
          </p:cNvGraphicFramePr>
          <p:nvPr userDrawn="1"/>
        </p:nvGraphicFramePr>
        <p:xfrm>
          <a:off x="6398286" y="1892976"/>
          <a:ext cx="4935088" cy="1757680"/>
        </p:xfrm>
        <a:graphic>
          <a:graphicData uri="http://schemas.openxmlformats.org/drawingml/2006/table">
            <a:tbl>
              <a:tblPr firstRow="1" bandRow="1">
                <a:tableStyleId>{5C22544A-7EE6-4342-B048-85BDC9FD1C3A}</a:tableStyleId>
              </a:tblPr>
              <a:tblGrid>
                <a:gridCol w="1233772">
                  <a:extLst>
                    <a:ext uri="{9D8B030D-6E8A-4147-A177-3AD203B41FA5}">
                      <a16:colId xmlns:a16="http://schemas.microsoft.com/office/drawing/2014/main" val="273938640"/>
                    </a:ext>
                  </a:extLst>
                </a:gridCol>
                <a:gridCol w="1233772">
                  <a:extLst>
                    <a:ext uri="{9D8B030D-6E8A-4147-A177-3AD203B41FA5}">
                      <a16:colId xmlns:a16="http://schemas.microsoft.com/office/drawing/2014/main" val="858709025"/>
                    </a:ext>
                  </a:extLst>
                </a:gridCol>
                <a:gridCol w="1233772">
                  <a:extLst>
                    <a:ext uri="{9D8B030D-6E8A-4147-A177-3AD203B41FA5}">
                      <a16:colId xmlns:a16="http://schemas.microsoft.com/office/drawing/2014/main" val="2988724545"/>
                    </a:ext>
                  </a:extLst>
                </a:gridCol>
                <a:gridCol w="1233772">
                  <a:extLst>
                    <a:ext uri="{9D8B030D-6E8A-4147-A177-3AD203B41FA5}">
                      <a16:colId xmlns:a16="http://schemas.microsoft.com/office/drawing/2014/main" val="3447019478"/>
                    </a:ext>
                  </a:extLst>
                </a:gridCol>
              </a:tblGrid>
              <a:tr h="187198">
                <a:tc>
                  <a:txBody>
                    <a:bodyPr/>
                    <a:lstStyle/>
                    <a:p>
                      <a:pPr algn="ctr"/>
                      <a:r>
                        <a:rPr lang="en-US" sz="1200">
                          <a:solidFill>
                            <a:schemeClr val="tx1"/>
                          </a:solidFill>
                        </a:rPr>
                        <a:t>Column 1</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solidFill>
                            <a:schemeClr val="tx1"/>
                          </a:solidFill>
                        </a:rPr>
                        <a:t>Column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solidFill>
                            <a:schemeClr val="tx1"/>
                          </a:solidFill>
                        </a:rPr>
                        <a:t>Column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solidFill>
                            <a:schemeClr val="tx1"/>
                          </a:solidFill>
                        </a:rPr>
                        <a:t>Column 2</a:t>
                      </a:r>
                    </a:p>
                  </a:txBody>
                  <a:tcPr anchor="ct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30173293"/>
                  </a:ext>
                </a:extLst>
              </a:tr>
              <a:tr h="370840">
                <a:tc>
                  <a:txBody>
                    <a:bodyPr/>
                    <a:lstStyle/>
                    <a:p>
                      <a:pPr algn="ctr"/>
                      <a:r>
                        <a:rPr lang="en-US" sz="1200" b="1"/>
                        <a:t>Row 1</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72426352"/>
                  </a:ext>
                </a:extLst>
              </a:tr>
              <a:tr h="370840">
                <a:tc>
                  <a:txBody>
                    <a:bodyPr/>
                    <a:lstStyle/>
                    <a:p>
                      <a:pPr algn="ctr"/>
                      <a:r>
                        <a:rPr lang="en-US" sz="1200" b="1"/>
                        <a:t>Row 2</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45661607"/>
                  </a:ext>
                </a:extLst>
              </a:tr>
              <a:tr h="370840">
                <a:tc>
                  <a:txBody>
                    <a:bodyPr/>
                    <a:lstStyle/>
                    <a:p>
                      <a:pPr algn="ctr"/>
                      <a:r>
                        <a:rPr lang="en-US" sz="1200" b="1"/>
                        <a:t>Row 3</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3127918"/>
                  </a:ext>
                </a:extLst>
              </a:tr>
              <a:tr h="370840">
                <a:tc>
                  <a:txBody>
                    <a:bodyPr/>
                    <a:lstStyle/>
                    <a:p>
                      <a:pPr algn="ctr"/>
                      <a:r>
                        <a:rPr lang="en-US" sz="1200" b="1"/>
                        <a:t>Row 4</a:t>
                      </a:r>
                    </a:p>
                  </a:txBody>
                  <a:tcPr anchor="ctr">
                    <a:lnL w="12700"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a:p>
                  </a:txBody>
                  <a:tcPr>
                    <a:lnL w="12700"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1802059"/>
                  </a:ext>
                </a:extLst>
              </a:tr>
            </a:tbl>
          </a:graphicData>
        </a:graphic>
      </p:graphicFrame>
      <p:sp>
        <p:nvSpPr>
          <p:cNvPr id="48" name="TextBox 47">
            <a:extLst>
              <a:ext uri="{FF2B5EF4-FFF2-40B4-BE49-F238E27FC236}">
                <a16:creationId xmlns:a16="http://schemas.microsoft.com/office/drawing/2014/main" id="{A5DC0412-89D4-974E-A42E-12FF6C3F6E03}"/>
              </a:ext>
            </a:extLst>
          </p:cNvPr>
          <p:cNvSpPr txBox="1"/>
          <p:nvPr userDrawn="1"/>
        </p:nvSpPr>
        <p:spPr>
          <a:xfrm>
            <a:off x="6303075" y="4047635"/>
            <a:ext cx="4829750" cy="400110"/>
          </a:xfrm>
          <a:prstGeom prst="rect">
            <a:avLst/>
          </a:prstGeom>
          <a:noFill/>
        </p:spPr>
        <p:txBody>
          <a:bodyPr wrap="square" rtlCol="0">
            <a:spAutoFit/>
          </a:bodyPr>
          <a:lstStyle/>
          <a:p>
            <a:pPr algn="l"/>
            <a:r>
              <a:rPr lang="en-US" sz="2000" b="0">
                <a:latin typeface="+mj-lt"/>
              </a:rPr>
              <a:t>Fonts</a:t>
            </a:r>
          </a:p>
        </p:txBody>
      </p:sp>
      <p:cxnSp>
        <p:nvCxnSpPr>
          <p:cNvPr id="49" name="Straight Connector 48">
            <a:extLst>
              <a:ext uri="{FF2B5EF4-FFF2-40B4-BE49-F238E27FC236}">
                <a16:creationId xmlns:a16="http://schemas.microsoft.com/office/drawing/2014/main" id="{97FA300A-AF62-4649-BA10-C0A3104682B0}"/>
              </a:ext>
            </a:extLst>
          </p:cNvPr>
          <p:cNvCxnSpPr/>
          <p:nvPr userDrawn="1"/>
        </p:nvCxnSpPr>
        <p:spPr>
          <a:xfrm>
            <a:off x="6404423" y="4520228"/>
            <a:ext cx="47403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F1BA3150-6245-2F4D-9E38-29C92AF12892}"/>
              </a:ext>
            </a:extLst>
          </p:cNvPr>
          <p:cNvSpPr txBox="1"/>
          <p:nvPr userDrawn="1"/>
        </p:nvSpPr>
        <p:spPr>
          <a:xfrm>
            <a:off x="6303075" y="4648864"/>
            <a:ext cx="4829750" cy="1077218"/>
          </a:xfrm>
          <a:prstGeom prst="rect">
            <a:avLst/>
          </a:prstGeom>
          <a:noFill/>
        </p:spPr>
        <p:txBody>
          <a:bodyPr wrap="square" rtlCol="0">
            <a:spAutoFit/>
          </a:bodyPr>
          <a:lstStyle/>
          <a:p>
            <a:pPr algn="l"/>
            <a:r>
              <a:rPr lang="en-US" sz="1600" b="0">
                <a:latin typeface="+mj-lt"/>
              </a:rPr>
              <a:t>Fonts are included in the theme of this template. </a:t>
            </a:r>
          </a:p>
          <a:p>
            <a:pPr algn="l"/>
            <a:r>
              <a:rPr lang="en-US" sz="1600" b="1" i="0">
                <a:latin typeface="Arial" panose="020B0604020202020204" pitchFamily="34" charset="0"/>
                <a:cs typeface="Arial" panose="020B0604020202020204" pitchFamily="34" charset="0"/>
              </a:rPr>
              <a:t>Arial Bold </a:t>
            </a:r>
            <a:r>
              <a:rPr lang="en-US" sz="1600" b="0">
                <a:latin typeface="+mj-lt"/>
              </a:rPr>
              <a:t>(Headings)</a:t>
            </a:r>
          </a:p>
          <a:p>
            <a:pPr algn="l"/>
            <a:r>
              <a:rPr lang="en-US" sz="1600" b="0">
                <a:latin typeface="+mj-lt"/>
              </a:rPr>
              <a:t>Arial (Body)</a:t>
            </a:r>
          </a:p>
          <a:p>
            <a:pPr algn="l"/>
            <a:endParaRPr lang="en-US" sz="1600" b="0">
              <a:latin typeface="+mj-lt"/>
            </a:endParaRPr>
          </a:p>
        </p:txBody>
      </p:sp>
      <p:graphicFrame>
        <p:nvGraphicFramePr>
          <p:cNvPr id="51" name="Table 4">
            <a:extLst>
              <a:ext uri="{FF2B5EF4-FFF2-40B4-BE49-F238E27FC236}">
                <a16:creationId xmlns:a16="http://schemas.microsoft.com/office/drawing/2014/main" id="{591EEA47-DAD3-524D-A475-DC74EF5C113C}"/>
              </a:ext>
            </a:extLst>
          </p:cNvPr>
          <p:cNvGraphicFramePr>
            <a:graphicFrameLocks noGrp="1"/>
          </p:cNvGraphicFramePr>
          <p:nvPr userDrawn="1"/>
        </p:nvGraphicFramePr>
        <p:xfrm>
          <a:off x="777897" y="2549286"/>
          <a:ext cx="2474591" cy="487680"/>
        </p:xfrm>
        <a:graphic>
          <a:graphicData uri="http://schemas.openxmlformats.org/drawingml/2006/table">
            <a:tbl>
              <a:tblPr firstRow="1" bandRow="1">
                <a:tableStyleId>{5C22544A-7EE6-4342-B048-85BDC9FD1C3A}</a:tableStyleId>
              </a:tblPr>
              <a:tblGrid>
                <a:gridCol w="376841">
                  <a:extLst>
                    <a:ext uri="{9D8B030D-6E8A-4147-A177-3AD203B41FA5}">
                      <a16:colId xmlns:a16="http://schemas.microsoft.com/office/drawing/2014/main" val="525217904"/>
                    </a:ext>
                  </a:extLst>
                </a:gridCol>
                <a:gridCol w="699250">
                  <a:extLst>
                    <a:ext uri="{9D8B030D-6E8A-4147-A177-3AD203B41FA5}">
                      <a16:colId xmlns:a16="http://schemas.microsoft.com/office/drawing/2014/main" val="2806730347"/>
                    </a:ext>
                  </a:extLst>
                </a:gridCol>
                <a:gridCol w="699250">
                  <a:extLst>
                    <a:ext uri="{9D8B030D-6E8A-4147-A177-3AD203B41FA5}">
                      <a16:colId xmlns:a16="http://schemas.microsoft.com/office/drawing/2014/main" val="3634303670"/>
                    </a:ext>
                  </a:extLst>
                </a:gridCol>
                <a:gridCol w="699250">
                  <a:extLst>
                    <a:ext uri="{9D8B030D-6E8A-4147-A177-3AD203B41FA5}">
                      <a16:colId xmlns:a16="http://schemas.microsoft.com/office/drawing/2014/main" val="1388787667"/>
                    </a:ext>
                  </a:extLst>
                </a:gridCol>
              </a:tblGrid>
              <a:tr h="243840">
                <a:tc>
                  <a:txBody>
                    <a:bodyPr/>
                    <a:lstStyle/>
                    <a:p>
                      <a:pPr algn="ctr"/>
                      <a:r>
                        <a:rPr lang="en-US" sz="800">
                          <a:solidFill>
                            <a:schemeClr val="tx1">
                              <a:lumMod val="75000"/>
                              <a:lumOff val="25000"/>
                            </a:schemeClr>
                          </a:solidFill>
                        </a:rPr>
                        <a:t>RGB</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237, 28, 36</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0, 0, 0</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125, 134, 140</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07761711"/>
                  </a:ext>
                </a:extLst>
              </a:tr>
              <a:tr h="243840">
                <a:tc>
                  <a:txBody>
                    <a:bodyPr/>
                    <a:lstStyle/>
                    <a:p>
                      <a:pPr algn="ctr"/>
                      <a:r>
                        <a:rPr lang="en-US" sz="800" b="1">
                          <a:solidFill>
                            <a:schemeClr val="tx1">
                              <a:lumMod val="75000"/>
                              <a:lumOff val="25000"/>
                            </a:schemeClr>
                          </a:solidFill>
                        </a:rPr>
                        <a:t>HEX</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EA1C2C</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02000</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7D868C</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235923"/>
                  </a:ext>
                </a:extLst>
              </a:tr>
            </a:tbl>
          </a:graphicData>
        </a:graphic>
      </p:graphicFrame>
      <p:graphicFrame>
        <p:nvGraphicFramePr>
          <p:cNvPr id="52" name="Table 4">
            <a:extLst>
              <a:ext uri="{FF2B5EF4-FFF2-40B4-BE49-F238E27FC236}">
                <a16:creationId xmlns:a16="http://schemas.microsoft.com/office/drawing/2014/main" id="{BABCE11E-D1A7-F346-8731-79DC900F8547}"/>
              </a:ext>
            </a:extLst>
          </p:cNvPr>
          <p:cNvGraphicFramePr>
            <a:graphicFrameLocks noGrp="1"/>
          </p:cNvGraphicFramePr>
          <p:nvPr userDrawn="1"/>
        </p:nvGraphicFramePr>
        <p:xfrm>
          <a:off x="777896" y="4182431"/>
          <a:ext cx="3173431" cy="487680"/>
        </p:xfrm>
        <a:graphic>
          <a:graphicData uri="http://schemas.openxmlformats.org/drawingml/2006/table">
            <a:tbl>
              <a:tblPr firstRow="1" bandRow="1">
                <a:tableStyleId>{5C22544A-7EE6-4342-B048-85BDC9FD1C3A}</a:tableStyleId>
              </a:tblPr>
              <a:tblGrid>
                <a:gridCol w="376791">
                  <a:extLst>
                    <a:ext uri="{9D8B030D-6E8A-4147-A177-3AD203B41FA5}">
                      <a16:colId xmlns:a16="http://schemas.microsoft.com/office/drawing/2014/main" val="525217904"/>
                    </a:ext>
                  </a:extLst>
                </a:gridCol>
                <a:gridCol w="699160">
                  <a:extLst>
                    <a:ext uri="{9D8B030D-6E8A-4147-A177-3AD203B41FA5}">
                      <a16:colId xmlns:a16="http://schemas.microsoft.com/office/drawing/2014/main" val="2806730347"/>
                    </a:ext>
                  </a:extLst>
                </a:gridCol>
                <a:gridCol w="699160">
                  <a:extLst>
                    <a:ext uri="{9D8B030D-6E8A-4147-A177-3AD203B41FA5}">
                      <a16:colId xmlns:a16="http://schemas.microsoft.com/office/drawing/2014/main" val="3634303670"/>
                    </a:ext>
                  </a:extLst>
                </a:gridCol>
                <a:gridCol w="699160">
                  <a:extLst>
                    <a:ext uri="{9D8B030D-6E8A-4147-A177-3AD203B41FA5}">
                      <a16:colId xmlns:a16="http://schemas.microsoft.com/office/drawing/2014/main" val="1388787667"/>
                    </a:ext>
                  </a:extLst>
                </a:gridCol>
                <a:gridCol w="699160">
                  <a:extLst>
                    <a:ext uri="{9D8B030D-6E8A-4147-A177-3AD203B41FA5}">
                      <a16:colId xmlns:a16="http://schemas.microsoft.com/office/drawing/2014/main" val="967838042"/>
                    </a:ext>
                  </a:extLst>
                </a:gridCol>
              </a:tblGrid>
              <a:tr h="243840">
                <a:tc>
                  <a:txBody>
                    <a:bodyPr/>
                    <a:lstStyle/>
                    <a:p>
                      <a:pPr algn="ctr"/>
                      <a:r>
                        <a:rPr lang="en-US" sz="800">
                          <a:solidFill>
                            <a:schemeClr val="tx1">
                              <a:lumMod val="75000"/>
                              <a:lumOff val="25000"/>
                            </a:schemeClr>
                          </a:solidFill>
                        </a:rPr>
                        <a:t>RGB</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111, 41, 91</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0, 152, 206</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0, 135, 117</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13, 66, 106</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07761711"/>
                  </a:ext>
                </a:extLst>
              </a:tr>
              <a:tr h="243840">
                <a:tc>
                  <a:txBody>
                    <a:bodyPr/>
                    <a:lstStyle/>
                    <a:p>
                      <a:pPr algn="ctr"/>
                      <a:r>
                        <a:rPr lang="en-US" sz="800" b="1">
                          <a:solidFill>
                            <a:schemeClr val="tx1">
                              <a:lumMod val="75000"/>
                              <a:lumOff val="25000"/>
                            </a:schemeClr>
                          </a:solidFill>
                        </a:rPr>
                        <a:t>HEX</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6F295B</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0098CE</a:t>
                      </a:r>
                    </a:p>
                  </a:txBody>
                  <a:tcPr marL="0" marR="0" marT="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008775</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0D426A</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235923"/>
                  </a:ext>
                </a:extLst>
              </a:tr>
            </a:tbl>
          </a:graphicData>
        </a:graphic>
      </p:graphicFrame>
      <p:sp>
        <p:nvSpPr>
          <p:cNvPr id="53" name="Oval 52">
            <a:extLst>
              <a:ext uri="{FF2B5EF4-FFF2-40B4-BE49-F238E27FC236}">
                <a16:creationId xmlns:a16="http://schemas.microsoft.com/office/drawing/2014/main" id="{E397DC79-BC9B-FD44-9065-CB21621C629B}"/>
              </a:ext>
            </a:extLst>
          </p:cNvPr>
          <p:cNvSpPr/>
          <p:nvPr userDrawn="1"/>
        </p:nvSpPr>
        <p:spPr>
          <a:xfrm>
            <a:off x="1286449" y="4871792"/>
            <a:ext cx="417310" cy="417310"/>
          </a:xfrm>
          <a:prstGeom prst="ellipse">
            <a:avLst/>
          </a:prstGeom>
          <a:solidFill>
            <a:srgbClr val="73B7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BABE6741-2CBA-B945-8D0B-6E80F6CDA071}"/>
              </a:ext>
            </a:extLst>
          </p:cNvPr>
          <p:cNvSpPr/>
          <p:nvPr userDrawn="1"/>
        </p:nvSpPr>
        <p:spPr>
          <a:xfrm>
            <a:off x="1998454" y="4871792"/>
            <a:ext cx="417310" cy="417310"/>
          </a:xfrm>
          <a:prstGeom prst="ellipse">
            <a:avLst/>
          </a:prstGeom>
          <a:solidFill>
            <a:srgbClr val="F4BD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D1E2A504-A3DA-7E4E-8CC7-85C6E99E378A}"/>
              </a:ext>
            </a:extLst>
          </p:cNvPr>
          <p:cNvSpPr/>
          <p:nvPr userDrawn="1"/>
        </p:nvSpPr>
        <p:spPr>
          <a:xfrm>
            <a:off x="2688763" y="4871792"/>
            <a:ext cx="417310" cy="417310"/>
          </a:xfrm>
          <a:prstGeom prst="ellipse">
            <a:avLst/>
          </a:prstGeom>
          <a:solidFill>
            <a:srgbClr val="B5A2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99811136-05BC-0649-8CCD-DABB0267F928}"/>
              </a:ext>
            </a:extLst>
          </p:cNvPr>
          <p:cNvSpPr/>
          <p:nvPr userDrawn="1"/>
        </p:nvSpPr>
        <p:spPr>
          <a:xfrm>
            <a:off x="3392844" y="4871792"/>
            <a:ext cx="417310" cy="417310"/>
          </a:xfrm>
          <a:prstGeom prst="ellipse">
            <a:avLst/>
          </a:prstGeom>
          <a:solidFill>
            <a:srgbClr val="E284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7" name="Table 4">
            <a:extLst>
              <a:ext uri="{FF2B5EF4-FFF2-40B4-BE49-F238E27FC236}">
                <a16:creationId xmlns:a16="http://schemas.microsoft.com/office/drawing/2014/main" id="{88C0D4F9-2EBE-3145-A665-3A6B57A3E52C}"/>
              </a:ext>
            </a:extLst>
          </p:cNvPr>
          <p:cNvGraphicFramePr>
            <a:graphicFrameLocks noGrp="1"/>
          </p:cNvGraphicFramePr>
          <p:nvPr userDrawn="1"/>
        </p:nvGraphicFramePr>
        <p:xfrm>
          <a:off x="777896" y="5378686"/>
          <a:ext cx="3173431" cy="487680"/>
        </p:xfrm>
        <a:graphic>
          <a:graphicData uri="http://schemas.openxmlformats.org/drawingml/2006/table">
            <a:tbl>
              <a:tblPr firstRow="1" bandRow="1">
                <a:tableStyleId>{5C22544A-7EE6-4342-B048-85BDC9FD1C3A}</a:tableStyleId>
              </a:tblPr>
              <a:tblGrid>
                <a:gridCol w="376791">
                  <a:extLst>
                    <a:ext uri="{9D8B030D-6E8A-4147-A177-3AD203B41FA5}">
                      <a16:colId xmlns:a16="http://schemas.microsoft.com/office/drawing/2014/main" val="525217904"/>
                    </a:ext>
                  </a:extLst>
                </a:gridCol>
                <a:gridCol w="699160">
                  <a:extLst>
                    <a:ext uri="{9D8B030D-6E8A-4147-A177-3AD203B41FA5}">
                      <a16:colId xmlns:a16="http://schemas.microsoft.com/office/drawing/2014/main" val="435995403"/>
                    </a:ext>
                  </a:extLst>
                </a:gridCol>
                <a:gridCol w="699160">
                  <a:extLst>
                    <a:ext uri="{9D8B030D-6E8A-4147-A177-3AD203B41FA5}">
                      <a16:colId xmlns:a16="http://schemas.microsoft.com/office/drawing/2014/main" val="3485483633"/>
                    </a:ext>
                  </a:extLst>
                </a:gridCol>
                <a:gridCol w="699160">
                  <a:extLst>
                    <a:ext uri="{9D8B030D-6E8A-4147-A177-3AD203B41FA5}">
                      <a16:colId xmlns:a16="http://schemas.microsoft.com/office/drawing/2014/main" val="263587052"/>
                    </a:ext>
                  </a:extLst>
                </a:gridCol>
                <a:gridCol w="699160">
                  <a:extLst>
                    <a:ext uri="{9D8B030D-6E8A-4147-A177-3AD203B41FA5}">
                      <a16:colId xmlns:a16="http://schemas.microsoft.com/office/drawing/2014/main" val="4258780592"/>
                    </a:ext>
                  </a:extLst>
                </a:gridCol>
              </a:tblGrid>
              <a:tr h="243840">
                <a:tc>
                  <a:txBody>
                    <a:bodyPr/>
                    <a:lstStyle/>
                    <a:p>
                      <a:pPr algn="ctr"/>
                      <a:r>
                        <a:rPr lang="en-US" sz="800">
                          <a:solidFill>
                            <a:schemeClr val="tx1">
                              <a:lumMod val="75000"/>
                              <a:lumOff val="25000"/>
                            </a:schemeClr>
                          </a:solidFill>
                        </a:rPr>
                        <a:t>RGB</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115, 183, 68</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244, 189, 71</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181, 162, 104</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226, 132, 49</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07761711"/>
                  </a:ext>
                </a:extLst>
              </a:tr>
              <a:tr h="243840">
                <a:tc>
                  <a:txBody>
                    <a:bodyPr/>
                    <a:lstStyle/>
                    <a:p>
                      <a:pPr algn="ctr"/>
                      <a:r>
                        <a:rPr lang="en-US" sz="800" b="1">
                          <a:solidFill>
                            <a:schemeClr val="tx1">
                              <a:lumMod val="75000"/>
                              <a:lumOff val="25000"/>
                            </a:schemeClr>
                          </a:solidFill>
                        </a:rPr>
                        <a:t>HEX</a:t>
                      </a:r>
                    </a:p>
                  </a:txBody>
                  <a:tcPr marL="0" marR="0" marT="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73B744</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F4BD47</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B5A268</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kern="1200">
                          <a:solidFill>
                            <a:schemeClr val="tx1">
                              <a:lumMod val="75000"/>
                              <a:lumOff val="25000"/>
                            </a:schemeClr>
                          </a:solidFill>
                          <a:latin typeface="+mn-lt"/>
                          <a:ea typeface="+mn-ea"/>
                          <a:cs typeface="+mn-cs"/>
                        </a:rPr>
                        <a:t>E28431</a:t>
                      </a:r>
                    </a:p>
                  </a:txBody>
                  <a:tcPr marL="0" marR="0" marT="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235923"/>
                  </a:ext>
                </a:extLst>
              </a:tr>
            </a:tbl>
          </a:graphicData>
        </a:graphic>
      </p:graphicFrame>
    </p:spTree>
    <p:extLst>
      <p:ext uri="{BB962C8B-B14F-4D97-AF65-F5344CB8AC3E}">
        <p14:creationId xmlns:p14="http://schemas.microsoft.com/office/powerpoint/2010/main" val="3651001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Merlot Title Slide">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13889"/>
          <a:stretch/>
        </p:blipFill>
        <p:spPr>
          <a:xfrm>
            <a:off x="0" y="0"/>
            <a:ext cx="12192000" cy="5905500"/>
          </a:xfrm>
          <a:prstGeom prst="rect">
            <a:avLst/>
          </a:prstGeom>
        </p:spPr>
      </p:pic>
      <p:sp>
        <p:nvSpPr>
          <p:cNvPr id="7" name="Rectangle 6"/>
          <p:cNvSpPr/>
          <p:nvPr/>
        </p:nvSpPr>
        <p:spPr>
          <a:xfrm flipH="1" flipV="1">
            <a:off x="2003053" y="40821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CCAD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6"/>
          <p:cNvSpPr/>
          <p:nvPr/>
        </p:nvSpPr>
        <p:spPr>
          <a:xfrm flipH="1" flipV="1">
            <a:off x="1945903" y="29772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CCAD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6191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Green Title Slide ">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3889"/>
          <a:stretch/>
        </p:blipFill>
        <p:spPr>
          <a:xfrm>
            <a:off x="0" y="0"/>
            <a:ext cx="12192000" cy="5905500"/>
          </a:xfrm>
          <a:prstGeom prst="rect">
            <a:avLst/>
          </a:prstGeom>
        </p:spPr>
      </p:pic>
      <p:sp>
        <p:nvSpPr>
          <p:cNvPr id="9" name="Rectangle 6"/>
          <p:cNvSpPr/>
          <p:nvPr/>
        </p:nvSpPr>
        <p:spPr>
          <a:xfrm flipH="1" flipV="1">
            <a:off x="2003053" y="40821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DBEE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6"/>
          <p:cNvSpPr/>
          <p:nvPr/>
        </p:nvSpPr>
        <p:spPr>
          <a:xfrm flipH="1" flipV="1">
            <a:off x="1945903" y="2977274"/>
            <a:ext cx="357579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DBEE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7682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Content Slide - 2 Column">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187099503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846"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7FA7D7"/>
                </a:solidFill>
              </a:defRPr>
            </a:lvl1pPr>
          </a:lstStyle>
          <a:p>
            <a:r>
              <a:rPr lang="en-US"/>
              <a:t>Click to edit Master title style</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4/12/22</a:t>
            </a:fld>
            <a:endParaRPr lang="en-US"/>
          </a:p>
        </p:txBody>
      </p:sp>
      <p:sp>
        <p:nvSpPr>
          <p:cNvPr id="7"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0028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2"/>
          <p:cNvSpPr>
            <a:spLocks noGrp="1"/>
          </p:cNvSpPr>
          <p:nvPr>
            <p:ph idx="1"/>
          </p:nvPr>
        </p:nvSpPr>
        <p:spPr>
          <a:xfrm>
            <a:off x="609600" y="1600200"/>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2"/>
          <p:cNvSpPr>
            <a:spLocks noGrp="1"/>
          </p:cNvSpPr>
          <p:nvPr>
            <p:ph idx="10"/>
          </p:nvPr>
        </p:nvSpPr>
        <p:spPr>
          <a:xfrm>
            <a:off x="6172200" y="1622668"/>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Box 12"/>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7" name="Picture 16"/>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8" name="Picture 17"/>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221164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erlot Content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195845964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7870"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0" name="Rectangle 9"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0"/>
            <a:ext cx="12192000" cy="686816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7B2B55"/>
                </a:solidFill>
              </a:defRPr>
            </a:lvl1pPr>
          </a:lstStyle>
          <a:p>
            <a:r>
              <a:rPr lang="en-US"/>
              <a:t>Click to edit Master title style</a:t>
            </a:r>
          </a:p>
        </p:txBody>
      </p:sp>
      <p:sp>
        <p:nvSpPr>
          <p:cNvPr id="5" name="Text Placeholder 2"/>
          <p:cNvSpPr>
            <a:spLocks noGrp="1"/>
          </p:cNvSpPr>
          <p:nvPr>
            <p:ph idx="1"/>
          </p:nvPr>
        </p:nvSpPr>
        <p:spPr>
          <a:xfrm>
            <a:off x="609600" y="1600200"/>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4/12/22</a:t>
            </a:fld>
            <a:endParaRPr lang="en-US"/>
          </a:p>
        </p:txBody>
      </p:sp>
      <p:sp>
        <p:nvSpPr>
          <p:cNvPr id="7"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9"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7B2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21233857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erlot Content Slide - 2 Column">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22380656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8894"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0" name="Rectangle 9"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0"/>
            <a:ext cx="12192000" cy="686816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7B2B55"/>
                </a:solidFill>
              </a:defRPr>
            </a:lvl1pPr>
          </a:lstStyle>
          <a:p>
            <a:r>
              <a:rPr lang="en-US"/>
              <a:t>Click to edit Master title style</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4/12/22</a:t>
            </a:fld>
            <a:endParaRPr lang="en-US"/>
          </a:p>
        </p:txBody>
      </p:sp>
      <p:sp>
        <p:nvSpPr>
          <p:cNvPr id="7"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9"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7B2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2"/>
          <p:cNvSpPr>
            <a:spLocks noGrp="1"/>
          </p:cNvSpPr>
          <p:nvPr>
            <p:ph idx="1"/>
          </p:nvPr>
        </p:nvSpPr>
        <p:spPr>
          <a:xfrm>
            <a:off x="609600" y="1600200"/>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2"/>
          <p:cNvSpPr>
            <a:spLocks noGrp="1"/>
          </p:cNvSpPr>
          <p:nvPr>
            <p:ph idx="10"/>
          </p:nvPr>
        </p:nvSpPr>
        <p:spPr>
          <a:xfrm>
            <a:off x="6172200" y="1622668"/>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Box 13"/>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9" name="Picture 18"/>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20" name="Picture 19"/>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26035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Green Content Slide">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4564345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9918"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6816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6DC05E"/>
                </a:solidFill>
              </a:defRPr>
            </a:lvl1pPr>
          </a:lstStyle>
          <a:p>
            <a:r>
              <a:rPr lang="en-US"/>
              <a:t>Click to edit Master title style</a:t>
            </a:r>
          </a:p>
        </p:txBody>
      </p:sp>
      <p:sp>
        <p:nvSpPr>
          <p:cNvPr id="5" name="Text Placeholder 2"/>
          <p:cNvSpPr>
            <a:spLocks noGrp="1"/>
          </p:cNvSpPr>
          <p:nvPr>
            <p:ph idx="1"/>
          </p:nvPr>
        </p:nvSpPr>
        <p:spPr>
          <a:xfrm>
            <a:off x="609600" y="1600200"/>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4/12/22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6DC0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162345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Content Slide - 2 Column">
    <p:spTree>
      <p:nvGrpSpPr>
        <p:cNvPr id="1" name=""/>
        <p:cNvGrpSpPr/>
        <p:nvPr/>
      </p:nvGrpSpPr>
      <p:grpSpPr>
        <a:xfrm>
          <a:off x="0" y="0"/>
          <a:ext cx="0" cy="0"/>
          <a:chOff x="0" y="0"/>
          <a:chExt cx="0" cy="0"/>
        </a:xfrm>
      </p:grpSpPr>
      <p:graphicFrame>
        <p:nvGraphicFramePr>
          <p:cNvPr id="11" name="Object 10" hidden="1"/>
          <p:cNvGraphicFramePr>
            <a:graphicFrameLocks noChangeAspect="1"/>
          </p:cNvGraphicFramePr>
          <p:nvPr>
            <p:custDataLst>
              <p:tags r:id="rId2"/>
            </p:custDataLst>
            <p:extLst>
              <p:ext uri="{D42A27DB-BD31-4B8C-83A1-F6EECF244321}">
                <p14:modId xmlns:p14="http://schemas.microsoft.com/office/powerpoint/2010/main" val="324269580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942" name="think-cell Slide" r:id="rId5" imgW="344" imgH="344" progId="TCLayout.ActiveDocument.1">
                  <p:embed/>
                </p:oleObj>
              </mc:Choice>
              <mc:Fallback>
                <p:oleObj name="think-cell Slide" r:id="rId5" imgW="344" imgH="344" progId="TCLayout.ActiveDocument.1">
                  <p:embed/>
                  <p:pic>
                    <p:nvPicPr>
                      <p:cNvPr id="11" name="Object 10"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tangle 1" hidden="1"/>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68160"/>
          </a:xfrm>
          <a:prstGeom prst="rect">
            <a:avLst/>
          </a:prstGeom>
        </p:spPr>
      </p:pic>
      <p:sp>
        <p:nvSpPr>
          <p:cNvPr id="4"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lvl1pPr>
              <a:defRPr b="1">
                <a:solidFill>
                  <a:srgbClr val="6DC05E"/>
                </a:solidFill>
              </a:defRPr>
            </a:lvl1pPr>
          </a:lstStyle>
          <a:p>
            <a:r>
              <a:rPr lang="en-US"/>
              <a:t>Click to edit Master title style</a:t>
            </a:r>
          </a:p>
        </p:txBody>
      </p:sp>
      <p:sp>
        <p:nvSpPr>
          <p:cNvPr id="5" name="Text Placeholder 2"/>
          <p:cNvSpPr>
            <a:spLocks noGrp="1"/>
          </p:cNvSpPr>
          <p:nvPr>
            <p:ph idx="1"/>
          </p:nvPr>
        </p:nvSpPr>
        <p:spPr>
          <a:xfrm>
            <a:off x="609600" y="1600200"/>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D8857-CDEF-4FE8-BC87-4E91822537CC}" type="datetimeFigureOut">
              <a:rPr lang="en-US" smtClean="0"/>
              <a:t>4/12/22</a:t>
            </a:fld>
            <a:endParaRPr lang="en-US"/>
          </a:p>
        </p:txBody>
      </p:sp>
      <p:sp>
        <p:nvSpPr>
          <p:cNvPr id="8"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defRPr>
            </a:lvl1pPr>
          </a:lstStyle>
          <a:p>
            <a:fld id="{D6B03FEE-B438-4D6E-9557-FA8A6DFCC347}" type="slidenum">
              <a:rPr lang="en-US" smtClean="0"/>
              <a:t>‹#›</a:t>
            </a:fld>
            <a:endParaRPr lang="en-US"/>
          </a:p>
        </p:txBody>
      </p:sp>
      <p:sp>
        <p:nvSpPr>
          <p:cNvPr id="10" name="Rectangle 6"/>
          <p:cNvSpPr/>
          <p:nvPr/>
        </p:nvSpPr>
        <p:spPr>
          <a:xfrm flipH="1" flipV="1">
            <a:off x="-154046" y="1322795"/>
            <a:ext cx="5565044" cy="244554"/>
          </a:xfrm>
          <a:custGeom>
            <a:avLst/>
            <a:gdLst>
              <a:gd name="connsiteX0" fmla="*/ 0 w 7467600"/>
              <a:gd name="connsiteY0" fmla="*/ 0 h 885825"/>
              <a:gd name="connsiteX1" fmla="*/ 7467600 w 7467600"/>
              <a:gd name="connsiteY1" fmla="*/ 0 h 885825"/>
              <a:gd name="connsiteX2" fmla="*/ 7467600 w 7467600"/>
              <a:gd name="connsiteY2" fmla="*/ 885825 h 885825"/>
              <a:gd name="connsiteX3" fmla="*/ 0 w 7467600"/>
              <a:gd name="connsiteY3" fmla="*/ 885825 h 885825"/>
              <a:gd name="connsiteX4" fmla="*/ 0 w 7467600"/>
              <a:gd name="connsiteY4" fmla="*/ 0 h 885825"/>
              <a:gd name="connsiteX0" fmla="*/ 495300 w 7467600"/>
              <a:gd name="connsiteY0" fmla="*/ 167640 h 885825"/>
              <a:gd name="connsiteX1" fmla="*/ 7467600 w 7467600"/>
              <a:gd name="connsiteY1" fmla="*/ 0 h 885825"/>
              <a:gd name="connsiteX2" fmla="*/ 7467600 w 7467600"/>
              <a:gd name="connsiteY2" fmla="*/ 885825 h 885825"/>
              <a:gd name="connsiteX3" fmla="*/ 0 w 7467600"/>
              <a:gd name="connsiteY3" fmla="*/ 885825 h 885825"/>
              <a:gd name="connsiteX4" fmla="*/ 495300 w 7467600"/>
              <a:gd name="connsiteY4" fmla="*/ 167640 h 88582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495300 w 7894320"/>
              <a:gd name="connsiteY0" fmla="*/ 22860 h 741045"/>
              <a:gd name="connsiteX1" fmla="*/ 7894320 w 7894320"/>
              <a:gd name="connsiteY1" fmla="*/ 0 h 741045"/>
              <a:gd name="connsiteX2" fmla="*/ 7467600 w 7894320"/>
              <a:gd name="connsiteY2" fmla="*/ 741045 h 741045"/>
              <a:gd name="connsiteX3" fmla="*/ 0 w 7894320"/>
              <a:gd name="connsiteY3" fmla="*/ 741045 h 741045"/>
              <a:gd name="connsiteX4" fmla="*/ 495300 w 7894320"/>
              <a:gd name="connsiteY4" fmla="*/ 22860 h 74104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1295400 w 8694420"/>
              <a:gd name="connsiteY0" fmla="*/ 22860 h 748665"/>
              <a:gd name="connsiteX1" fmla="*/ 8694420 w 8694420"/>
              <a:gd name="connsiteY1" fmla="*/ 0 h 748665"/>
              <a:gd name="connsiteX2" fmla="*/ 8267700 w 8694420"/>
              <a:gd name="connsiteY2" fmla="*/ 741045 h 748665"/>
              <a:gd name="connsiteX3" fmla="*/ 0 w 8694420"/>
              <a:gd name="connsiteY3" fmla="*/ 748665 h 748665"/>
              <a:gd name="connsiteX4" fmla="*/ 1295400 w 8694420"/>
              <a:gd name="connsiteY4" fmla="*/ 22860 h 74866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741045"/>
              <a:gd name="connsiteX1" fmla="*/ 9928860 w 9928860"/>
              <a:gd name="connsiteY1" fmla="*/ 0 h 741045"/>
              <a:gd name="connsiteX2" fmla="*/ 9502140 w 9928860"/>
              <a:gd name="connsiteY2" fmla="*/ 741045 h 741045"/>
              <a:gd name="connsiteX3" fmla="*/ 0 w 9928860"/>
              <a:gd name="connsiteY3" fmla="*/ 733425 h 741045"/>
              <a:gd name="connsiteX4" fmla="*/ 2529840 w 9928860"/>
              <a:gd name="connsiteY4" fmla="*/ 22860 h 74104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88340"/>
              <a:gd name="connsiteX1" fmla="*/ 9928860 w 9928860"/>
              <a:gd name="connsiteY1" fmla="*/ 0 h 888340"/>
              <a:gd name="connsiteX2" fmla="*/ 9220200 w 9928860"/>
              <a:gd name="connsiteY2" fmla="*/ 802005 h 888340"/>
              <a:gd name="connsiteX3" fmla="*/ 0 w 9928860"/>
              <a:gd name="connsiteY3" fmla="*/ 733425 h 888340"/>
              <a:gd name="connsiteX4" fmla="*/ 2529840 w 9928860"/>
              <a:gd name="connsiteY4" fmla="*/ 22860 h 888340"/>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9928860"/>
              <a:gd name="connsiteY0" fmla="*/ 22860 h 802005"/>
              <a:gd name="connsiteX1" fmla="*/ 9928860 w 9928860"/>
              <a:gd name="connsiteY1" fmla="*/ 0 h 802005"/>
              <a:gd name="connsiteX2" fmla="*/ 9220200 w 9928860"/>
              <a:gd name="connsiteY2" fmla="*/ 802005 h 802005"/>
              <a:gd name="connsiteX3" fmla="*/ 0 w 9928860"/>
              <a:gd name="connsiteY3" fmla="*/ 733425 h 802005"/>
              <a:gd name="connsiteX4" fmla="*/ 2529840 w 9928860"/>
              <a:gd name="connsiteY4" fmla="*/ 22860 h 802005"/>
              <a:gd name="connsiteX0" fmla="*/ 2529840 w 10027920"/>
              <a:gd name="connsiteY0" fmla="*/ 9270 h 788415"/>
              <a:gd name="connsiteX1" fmla="*/ 10027920 w 10027920"/>
              <a:gd name="connsiteY1" fmla="*/ 192150 h 788415"/>
              <a:gd name="connsiteX2" fmla="*/ 9220200 w 10027920"/>
              <a:gd name="connsiteY2" fmla="*/ 788415 h 788415"/>
              <a:gd name="connsiteX3" fmla="*/ 0 w 10027920"/>
              <a:gd name="connsiteY3" fmla="*/ 719835 h 788415"/>
              <a:gd name="connsiteX4" fmla="*/ 2529840 w 10027920"/>
              <a:gd name="connsiteY4" fmla="*/ 9270 h 788415"/>
              <a:gd name="connsiteX0" fmla="*/ 2529840 w 10027920"/>
              <a:gd name="connsiteY0" fmla="*/ 9270 h 872235"/>
              <a:gd name="connsiteX1" fmla="*/ 10027920 w 10027920"/>
              <a:gd name="connsiteY1" fmla="*/ 192150 h 872235"/>
              <a:gd name="connsiteX2" fmla="*/ 8641080 w 10027920"/>
              <a:gd name="connsiteY2" fmla="*/ 872235 h 872235"/>
              <a:gd name="connsiteX3" fmla="*/ 0 w 10027920"/>
              <a:gd name="connsiteY3" fmla="*/ 719835 h 872235"/>
              <a:gd name="connsiteX4" fmla="*/ 2529840 w 10027920"/>
              <a:gd name="connsiteY4" fmla="*/ 9270 h 872235"/>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9270 h 873054"/>
              <a:gd name="connsiteX1" fmla="*/ 10027920 w 10027920"/>
              <a:gd name="connsiteY1" fmla="*/ 192150 h 873054"/>
              <a:gd name="connsiteX2" fmla="*/ 8641080 w 10027920"/>
              <a:gd name="connsiteY2" fmla="*/ 872235 h 873054"/>
              <a:gd name="connsiteX3" fmla="*/ 0 w 10027920"/>
              <a:gd name="connsiteY3" fmla="*/ 719835 h 873054"/>
              <a:gd name="connsiteX4" fmla="*/ 2529840 w 10027920"/>
              <a:gd name="connsiteY4" fmla="*/ 9270 h 873054"/>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873793"/>
              <a:gd name="connsiteX1" fmla="*/ 10027920 w 10027920"/>
              <a:gd name="connsiteY1" fmla="*/ 192889 h 873793"/>
              <a:gd name="connsiteX2" fmla="*/ 8641080 w 10027920"/>
              <a:gd name="connsiteY2" fmla="*/ 872974 h 873793"/>
              <a:gd name="connsiteX3" fmla="*/ 0 w 10027920"/>
              <a:gd name="connsiteY3" fmla="*/ 720574 h 873793"/>
              <a:gd name="connsiteX4" fmla="*/ 2529840 w 10027920"/>
              <a:gd name="connsiteY4" fmla="*/ 10009 h 873793"/>
              <a:gd name="connsiteX0" fmla="*/ 2529840 w 10027920"/>
              <a:gd name="connsiteY0" fmla="*/ 10009 h 744579"/>
              <a:gd name="connsiteX1" fmla="*/ 10027920 w 10027920"/>
              <a:gd name="connsiteY1" fmla="*/ 192889 h 744579"/>
              <a:gd name="connsiteX2" fmla="*/ 8176260 w 10027920"/>
              <a:gd name="connsiteY2" fmla="*/ 743434 h 744579"/>
              <a:gd name="connsiteX3" fmla="*/ 0 w 10027920"/>
              <a:gd name="connsiteY3" fmla="*/ 720574 h 744579"/>
              <a:gd name="connsiteX4" fmla="*/ 2529840 w 10027920"/>
              <a:gd name="connsiteY4" fmla="*/ 10009 h 744579"/>
              <a:gd name="connsiteX0" fmla="*/ 2529840 w 10027920"/>
              <a:gd name="connsiteY0" fmla="*/ 10009 h 759279"/>
              <a:gd name="connsiteX1" fmla="*/ 10027920 w 10027920"/>
              <a:gd name="connsiteY1" fmla="*/ 192889 h 759279"/>
              <a:gd name="connsiteX2" fmla="*/ 8176260 w 10027920"/>
              <a:gd name="connsiteY2" fmla="*/ 743434 h 759279"/>
              <a:gd name="connsiteX3" fmla="*/ 0 w 10027920"/>
              <a:gd name="connsiteY3" fmla="*/ 720574 h 759279"/>
              <a:gd name="connsiteX4" fmla="*/ 2529840 w 10027920"/>
              <a:gd name="connsiteY4" fmla="*/ 10009 h 759279"/>
              <a:gd name="connsiteX0" fmla="*/ 2529840 w 10027920"/>
              <a:gd name="connsiteY0" fmla="*/ 12029 h 761299"/>
              <a:gd name="connsiteX1" fmla="*/ 10027920 w 10027920"/>
              <a:gd name="connsiteY1" fmla="*/ 194909 h 761299"/>
              <a:gd name="connsiteX2" fmla="*/ 8176260 w 10027920"/>
              <a:gd name="connsiteY2" fmla="*/ 745454 h 761299"/>
              <a:gd name="connsiteX3" fmla="*/ 0 w 10027920"/>
              <a:gd name="connsiteY3" fmla="*/ 722594 h 761299"/>
              <a:gd name="connsiteX4" fmla="*/ 2529840 w 10027920"/>
              <a:gd name="connsiteY4" fmla="*/ 12029 h 761299"/>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12029 h 842716"/>
              <a:gd name="connsiteX1" fmla="*/ 10027920 w 10027920"/>
              <a:gd name="connsiteY1" fmla="*/ 194909 h 842716"/>
              <a:gd name="connsiteX2" fmla="*/ 8061960 w 10027920"/>
              <a:gd name="connsiteY2" fmla="*/ 829274 h 842716"/>
              <a:gd name="connsiteX3" fmla="*/ 0 w 10027920"/>
              <a:gd name="connsiteY3" fmla="*/ 722594 h 842716"/>
              <a:gd name="connsiteX4" fmla="*/ 2529840 w 10027920"/>
              <a:gd name="connsiteY4" fmla="*/ 12029 h 842716"/>
              <a:gd name="connsiteX0" fmla="*/ 2529840 w 10027920"/>
              <a:gd name="connsiteY0" fmla="*/ 32228 h 862915"/>
              <a:gd name="connsiteX1" fmla="*/ 10027920 w 10027920"/>
              <a:gd name="connsiteY1" fmla="*/ 215108 h 862915"/>
              <a:gd name="connsiteX2" fmla="*/ 8061960 w 10027920"/>
              <a:gd name="connsiteY2" fmla="*/ 849473 h 862915"/>
              <a:gd name="connsiteX3" fmla="*/ 0 w 10027920"/>
              <a:gd name="connsiteY3" fmla="*/ 742793 h 862915"/>
              <a:gd name="connsiteX4" fmla="*/ 2529840 w 10027920"/>
              <a:gd name="connsiteY4" fmla="*/ 32228 h 862915"/>
              <a:gd name="connsiteX0" fmla="*/ 2529840 w 10027920"/>
              <a:gd name="connsiteY0" fmla="*/ 32228 h 744788"/>
              <a:gd name="connsiteX1" fmla="*/ 10027920 w 10027920"/>
              <a:gd name="connsiteY1" fmla="*/ 215108 h 744788"/>
              <a:gd name="connsiteX2" fmla="*/ 6659880 w 10027920"/>
              <a:gd name="connsiteY2" fmla="*/ 727553 h 744788"/>
              <a:gd name="connsiteX3" fmla="*/ 0 w 10027920"/>
              <a:gd name="connsiteY3" fmla="*/ 742793 h 744788"/>
              <a:gd name="connsiteX4" fmla="*/ 2529840 w 10027920"/>
              <a:gd name="connsiteY4" fmla="*/ 32228 h 744788"/>
              <a:gd name="connsiteX0" fmla="*/ 2529840 w 10027920"/>
              <a:gd name="connsiteY0" fmla="*/ 32228 h 742793"/>
              <a:gd name="connsiteX1" fmla="*/ 10027920 w 10027920"/>
              <a:gd name="connsiteY1" fmla="*/ 215108 h 742793"/>
              <a:gd name="connsiteX2" fmla="*/ 662178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32228 h 742793"/>
              <a:gd name="connsiteX1" fmla="*/ 10027920 w 10027920"/>
              <a:gd name="connsiteY1" fmla="*/ 215108 h 742793"/>
              <a:gd name="connsiteX2" fmla="*/ 6705600 w 10027920"/>
              <a:gd name="connsiteY2" fmla="*/ 620873 h 742793"/>
              <a:gd name="connsiteX3" fmla="*/ 0 w 10027920"/>
              <a:gd name="connsiteY3" fmla="*/ 742793 h 742793"/>
              <a:gd name="connsiteX4" fmla="*/ 2529840 w 10027920"/>
              <a:gd name="connsiteY4" fmla="*/ 32228 h 742793"/>
              <a:gd name="connsiteX0" fmla="*/ 2529840 w 10027920"/>
              <a:gd name="connsiteY0" fmla="*/ 21782 h 732347"/>
              <a:gd name="connsiteX1" fmla="*/ 10027920 w 10027920"/>
              <a:gd name="connsiteY1" fmla="*/ 204662 h 732347"/>
              <a:gd name="connsiteX2" fmla="*/ 6705600 w 10027920"/>
              <a:gd name="connsiteY2" fmla="*/ 610427 h 732347"/>
              <a:gd name="connsiteX3" fmla="*/ 0 w 10027920"/>
              <a:gd name="connsiteY3" fmla="*/ 732347 h 732347"/>
              <a:gd name="connsiteX4" fmla="*/ 2529840 w 10027920"/>
              <a:gd name="connsiteY4" fmla="*/ 21782 h 732347"/>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31834"/>
              <a:gd name="connsiteX1" fmla="*/ 10027920 w 10027920"/>
              <a:gd name="connsiteY1" fmla="*/ 204149 h 731834"/>
              <a:gd name="connsiteX2" fmla="*/ 6705600 w 10027920"/>
              <a:gd name="connsiteY2" fmla="*/ 609914 h 731834"/>
              <a:gd name="connsiteX3" fmla="*/ 0 w 10027920"/>
              <a:gd name="connsiteY3" fmla="*/ 731834 h 731834"/>
              <a:gd name="connsiteX4" fmla="*/ 2529840 w 10027920"/>
              <a:gd name="connsiteY4" fmla="*/ 21269 h 731834"/>
              <a:gd name="connsiteX0" fmla="*/ 2529840 w 10027920"/>
              <a:gd name="connsiteY0" fmla="*/ 21269 h 743949"/>
              <a:gd name="connsiteX1" fmla="*/ 10027920 w 10027920"/>
              <a:gd name="connsiteY1" fmla="*/ 204149 h 743949"/>
              <a:gd name="connsiteX2" fmla="*/ 6705600 w 10027920"/>
              <a:gd name="connsiteY2" fmla="*/ 609914 h 743949"/>
              <a:gd name="connsiteX3" fmla="*/ 0 w 10027920"/>
              <a:gd name="connsiteY3" fmla="*/ 731834 h 743949"/>
              <a:gd name="connsiteX4" fmla="*/ 2529840 w 10027920"/>
              <a:gd name="connsiteY4" fmla="*/ 21269 h 743949"/>
              <a:gd name="connsiteX0" fmla="*/ 2529840 w 10027920"/>
              <a:gd name="connsiteY0" fmla="*/ 21269 h 731834"/>
              <a:gd name="connsiteX1" fmla="*/ 10027920 w 10027920"/>
              <a:gd name="connsiteY1" fmla="*/ 204149 h 731834"/>
              <a:gd name="connsiteX2" fmla="*/ 6612288 w 10027920"/>
              <a:gd name="connsiteY2" fmla="*/ 578810 h 731834"/>
              <a:gd name="connsiteX3" fmla="*/ 0 w 10027920"/>
              <a:gd name="connsiteY3" fmla="*/ 731834 h 731834"/>
              <a:gd name="connsiteX4" fmla="*/ 2529840 w 10027920"/>
              <a:gd name="connsiteY4" fmla="*/ 21269 h 731834"/>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1994 h 732559"/>
              <a:gd name="connsiteX1" fmla="*/ 10162704 w 10162704"/>
              <a:gd name="connsiteY1" fmla="*/ 163403 h 732559"/>
              <a:gd name="connsiteX2" fmla="*/ 6612288 w 10162704"/>
              <a:gd name="connsiteY2" fmla="*/ 579535 h 732559"/>
              <a:gd name="connsiteX3" fmla="*/ 0 w 10162704"/>
              <a:gd name="connsiteY3" fmla="*/ 732559 h 732559"/>
              <a:gd name="connsiteX4" fmla="*/ 2529840 w 10162704"/>
              <a:gd name="connsiteY4" fmla="*/ 21994 h 732559"/>
              <a:gd name="connsiteX0" fmla="*/ 2529840 w 10162704"/>
              <a:gd name="connsiteY0" fmla="*/ 23558 h 734123"/>
              <a:gd name="connsiteX1" fmla="*/ 10162704 w 10162704"/>
              <a:gd name="connsiteY1" fmla="*/ 164967 h 734123"/>
              <a:gd name="connsiteX2" fmla="*/ 6612288 w 10162704"/>
              <a:gd name="connsiteY2" fmla="*/ 581099 h 734123"/>
              <a:gd name="connsiteX3" fmla="*/ 0 w 10162704"/>
              <a:gd name="connsiteY3" fmla="*/ 734123 h 734123"/>
              <a:gd name="connsiteX4" fmla="*/ 2529840 w 10162704"/>
              <a:gd name="connsiteY4" fmla="*/ 23558 h 734123"/>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2946 h 733511"/>
              <a:gd name="connsiteX1" fmla="*/ 10162704 w 10162704"/>
              <a:gd name="connsiteY1" fmla="*/ 164355 h 733511"/>
              <a:gd name="connsiteX2" fmla="*/ 6612288 w 10162704"/>
              <a:gd name="connsiteY2" fmla="*/ 580487 h 733511"/>
              <a:gd name="connsiteX3" fmla="*/ 0 w 10162704"/>
              <a:gd name="connsiteY3" fmla="*/ 733511 h 733511"/>
              <a:gd name="connsiteX4" fmla="*/ 2529840 w 10162704"/>
              <a:gd name="connsiteY4" fmla="*/ 22946 h 733511"/>
              <a:gd name="connsiteX0" fmla="*/ 2529840 w 10162704"/>
              <a:gd name="connsiteY0" fmla="*/ 21289 h 731854"/>
              <a:gd name="connsiteX1" fmla="*/ 10162704 w 10162704"/>
              <a:gd name="connsiteY1" fmla="*/ 162698 h 731854"/>
              <a:gd name="connsiteX2" fmla="*/ 6612288 w 10162704"/>
              <a:gd name="connsiteY2" fmla="*/ 578830 h 731854"/>
              <a:gd name="connsiteX3" fmla="*/ 0 w 10162704"/>
              <a:gd name="connsiteY3" fmla="*/ 731854 h 731854"/>
              <a:gd name="connsiteX4" fmla="*/ 2529840 w 10162704"/>
              <a:gd name="connsiteY4" fmla="*/ 21289 h 731854"/>
              <a:gd name="connsiteX0" fmla="*/ 2529840 w 10162704"/>
              <a:gd name="connsiteY0" fmla="*/ 22555 h 733120"/>
              <a:gd name="connsiteX1" fmla="*/ 10162704 w 10162704"/>
              <a:gd name="connsiteY1" fmla="*/ 163964 h 733120"/>
              <a:gd name="connsiteX2" fmla="*/ 6612288 w 10162704"/>
              <a:gd name="connsiteY2" fmla="*/ 580096 h 733120"/>
              <a:gd name="connsiteX3" fmla="*/ 0 w 10162704"/>
              <a:gd name="connsiteY3" fmla="*/ 733120 h 733120"/>
              <a:gd name="connsiteX4" fmla="*/ 2529840 w 10162704"/>
              <a:gd name="connsiteY4" fmla="*/ 22555 h 73312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21635 h 732200"/>
              <a:gd name="connsiteX1" fmla="*/ 10162704 w 10162704"/>
              <a:gd name="connsiteY1" fmla="*/ 163044 h 732200"/>
              <a:gd name="connsiteX2" fmla="*/ 6612288 w 10162704"/>
              <a:gd name="connsiteY2" fmla="*/ 579176 h 732200"/>
              <a:gd name="connsiteX3" fmla="*/ 0 w 10162704"/>
              <a:gd name="connsiteY3" fmla="*/ 732200 h 732200"/>
              <a:gd name="connsiteX4" fmla="*/ 2529840 w 10162704"/>
              <a:gd name="connsiteY4" fmla="*/ 21635 h 732200"/>
              <a:gd name="connsiteX0" fmla="*/ 2529840 w 10162704"/>
              <a:gd name="connsiteY0" fmla="*/ 19703 h 730268"/>
              <a:gd name="connsiteX1" fmla="*/ 10162704 w 10162704"/>
              <a:gd name="connsiteY1" fmla="*/ 161112 h 730268"/>
              <a:gd name="connsiteX2" fmla="*/ 6612288 w 10162704"/>
              <a:gd name="connsiteY2" fmla="*/ 577244 h 730268"/>
              <a:gd name="connsiteX3" fmla="*/ 0 w 10162704"/>
              <a:gd name="connsiteY3" fmla="*/ 730268 h 730268"/>
              <a:gd name="connsiteX4" fmla="*/ 2529840 w 10162704"/>
              <a:gd name="connsiteY4" fmla="*/ 19703 h 730268"/>
              <a:gd name="connsiteX0" fmla="*/ 2529840 w 10162704"/>
              <a:gd name="connsiteY0" fmla="*/ 19271 h 729836"/>
              <a:gd name="connsiteX1" fmla="*/ 10162704 w 10162704"/>
              <a:gd name="connsiteY1" fmla="*/ 160680 h 729836"/>
              <a:gd name="connsiteX2" fmla="*/ 6612288 w 10162704"/>
              <a:gd name="connsiteY2" fmla="*/ 576812 h 729836"/>
              <a:gd name="connsiteX3" fmla="*/ 0 w 10162704"/>
              <a:gd name="connsiteY3" fmla="*/ 729836 h 729836"/>
              <a:gd name="connsiteX4" fmla="*/ 2529840 w 10162704"/>
              <a:gd name="connsiteY4" fmla="*/ 19271 h 729836"/>
              <a:gd name="connsiteX0" fmla="*/ 2529840 w 10162704"/>
              <a:gd name="connsiteY0" fmla="*/ 18464 h 729029"/>
              <a:gd name="connsiteX1" fmla="*/ 10162704 w 10162704"/>
              <a:gd name="connsiteY1" fmla="*/ 159873 h 729029"/>
              <a:gd name="connsiteX2" fmla="*/ 6612288 w 10162704"/>
              <a:gd name="connsiteY2" fmla="*/ 576005 h 729029"/>
              <a:gd name="connsiteX3" fmla="*/ 0 w 10162704"/>
              <a:gd name="connsiteY3" fmla="*/ 729029 h 729029"/>
              <a:gd name="connsiteX4" fmla="*/ 2529840 w 10162704"/>
              <a:gd name="connsiteY4" fmla="*/ 18464 h 729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62704" h="729029">
                <a:moveTo>
                  <a:pt x="2529840" y="18464"/>
                </a:moveTo>
                <a:cubicBezTo>
                  <a:pt x="5438140" y="-172036"/>
                  <a:pt x="7539093" y="1198439"/>
                  <a:pt x="10162704" y="159873"/>
                </a:cubicBezTo>
                <a:cubicBezTo>
                  <a:pt x="9366611" y="489418"/>
                  <a:pt x="8275691" y="892662"/>
                  <a:pt x="6612288" y="576005"/>
                </a:cubicBezTo>
                <a:cubicBezTo>
                  <a:pt x="1364648" y="-272355"/>
                  <a:pt x="413226" y="597654"/>
                  <a:pt x="0" y="729029"/>
                </a:cubicBezTo>
                <a:cubicBezTo>
                  <a:pt x="614181" y="307539"/>
                  <a:pt x="1636205" y="81847"/>
                  <a:pt x="2529840" y="18464"/>
                </a:cubicBezTo>
                <a:close/>
              </a:path>
            </a:pathLst>
          </a:custGeom>
          <a:solidFill>
            <a:srgbClr val="6DC0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2"/>
          <p:cNvSpPr>
            <a:spLocks noGrp="1"/>
          </p:cNvSpPr>
          <p:nvPr>
            <p:ph idx="10"/>
          </p:nvPr>
        </p:nvSpPr>
        <p:spPr>
          <a:xfrm>
            <a:off x="6172200" y="1622668"/>
            <a:ext cx="54102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Box 12"/>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1791" t="-3492" r="-1893" b="-4125"/>
          <a:stretch/>
        </p:blipFill>
        <p:spPr>
          <a:xfrm>
            <a:off x="10991851" y="5938838"/>
            <a:ext cx="1012030" cy="653704"/>
          </a:xfrm>
          <a:prstGeom prst="rect">
            <a:avLst/>
          </a:prstGeom>
          <a:solidFill>
            <a:srgbClr val="FFFFFF"/>
          </a:solidFill>
        </p:spPr>
      </p:pic>
      <p:pic>
        <p:nvPicPr>
          <p:cNvPr id="16" name="Picture 15"/>
          <p:cNvPicPr>
            <a:picLocks noChangeAspect="1"/>
          </p:cNvPicPr>
          <p:nvPr/>
        </p:nvPicPr>
        <p:blipFill rotWithShape="1">
          <a:blip r:embed="rId9">
            <a:extLst>
              <a:ext uri="{28A0092B-C50C-407E-A947-70E740481C1C}">
                <a14:useLocalDpi xmlns:a14="http://schemas.microsoft.com/office/drawing/2010/main" val="0"/>
              </a:ext>
            </a:extLst>
          </a:blip>
          <a:srcRect r="-1214" b="-6694"/>
          <a:stretch/>
        </p:blipFill>
        <p:spPr>
          <a:xfrm>
            <a:off x="274638" y="6086717"/>
            <a:ext cx="1897062" cy="368057"/>
          </a:xfrm>
          <a:prstGeom prst="rect">
            <a:avLst/>
          </a:prstGeom>
          <a:solidFill>
            <a:srgbClr val="FFFFFF"/>
          </a:solidFill>
        </p:spPr>
      </p:pic>
    </p:spTree>
    <p:extLst>
      <p:ext uri="{BB962C8B-B14F-4D97-AF65-F5344CB8AC3E}">
        <p14:creationId xmlns:p14="http://schemas.microsoft.com/office/powerpoint/2010/main" val="3477827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vmlDrawing" Target="../drawings/vmlDrawing1.vml"/><Relationship Id="rId2" Type="http://schemas.openxmlformats.org/officeDocument/2006/relationships/slideLayout" Target="../slideLayouts/slideLayout2.xml"/><Relationship Id="rId16" Type="http://schemas.openxmlformats.org/officeDocument/2006/relationships/theme" Target="../theme/theme1.xml"/><Relationship Id="rId20"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image" Target="../media/image15.png"/><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image" Target="../media/image14.png"/><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18"/>
            </p:custDataLst>
            <p:extLst>
              <p:ext uri="{D42A27DB-BD31-4B8C-83A1-F6EECF244321}">
                <p14:modId xmlns:p14="http://schemas.microsoft.com/office/powerpoint/2010/main" val="42453553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5822" name="think-cell Slide" r:id="rId20" imgW="344" imgH="344" progId="TCLayout.ActiveDocument.1">
                  <p:embed/>
                </p:oleObj>
              </mc:Choice>
              <mc:Fallback>
                <p:oleObj name="think-cell Slide" r:id="rId20" imgW="344" imgH="344" progId="TCLayout.ActiveDocument.1">
                  <p:embed/>
                  <p:pic>
                    <p:nvPicPr>
                      <p:cNvPr id="8" name="Object 7" hidden="1"/>
                      <p:cNvPicPr/>
                      <p:nvPr/>
                    </p:nvPicPr>
                    <p:blipFill>
                      <a:blip r:embed="rId21"/>
                      <a:stretch>
                        <a:fillRect/>
                      </a:stretch>
                    </p:blipFill>
                    <p:spPr>
                      <a:xfrm>
                        <a:off x="1588" y="1588"/>
                        <a:ext cx="1588" cy="1588"/>
                      </a:xfrm>
                      <a:prstGeom prst="rect">
                        <a:avLst/>
                      </a:prstGeom>
                    </p:spPr>
                  </p:pic>
                </p:oleObj>
              </mc:Fallback>
            </mc:AlternateContent>
          </a:graphicData>
        </a:graphic>
      </p:graphicFrame>
      <p:sp>
        <p:nvSpPr>
          <p:cNvPr id="7" name="Rectangle 6" hidden="1"/>
          <p:cNvSpPr/>
          <p:nvPr>
            <p:custDataLst>
              <p:tags r:id="rId19"/>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90000"/>
              </a:lnSpc>
              <a:spcBef>
                <a:spcPct val="0"/>
              </a:spcBef>
              <a:spcAft>
                <a:spcPct val="0"/>
              </a:spcAft>
            </a:pPr>
            <a:endParaRPr lang="en-US" sz="4400" b="0" i="0" baseline="0">
              <a:latin typeface="Roboto Condensed Light"/>
              <a:ea typeface="Roboto Condensed Light"/>
              <a:cs typeface="+mj-cs"/>
              <a:sym typeface="Roboto Condensed Light"/>
            </a:endParaRPr>
          </a:p>
        </p:txBody>
      </p:sp>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latin typeface="Roboto Condensed Light" panose="02000000000000000000" pitchFamily="2" charset="0"/>
                <a:ea typeface="Roboto Condensed Light" panose="02000000000000000000" pitchFamily="2" charset="0"/>
              </a:defRPr>
            </a:lvl1pPr>
          </a:lstStyle>
          <a:p>
            <a:fld id="{2EAD8857-CDEF-4FE8-BC87-4E91822537CC}" type="datetimeFigureOut">
              <a:rPr lang="en-US" smtClean="0"/>
              <a:t>4/12/22</a:t>
            </a:fld>
            <a:endParaRPr lang="en-US"/>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latin typeface="Roboto Condensed Light" panose="02000000000000000000" pitchFamily="2" charset="0"/>
                <a:ea typeface="Roboto Condensed Light" panose="02000000000000000000" pitchFamily="2" charset="0"/>
              </a:defRPr>
            </a:lvl1pPr>
          </a:lstStyle>
          <a:p>
            <a:endParaRPr lang="en-US"/>
          </a:p>
        </p:txBody>
      </p:sp>
      <p:sp>
        <p:nvSpPr>
          <p:cNvPr id="6" name="Slide Number Placeholder 5"/>
          <p:cNvSpPr>
            <a:spLocks noGrp="1"/>
          </p:cNvSpPr>
          <p:nvPr>
            <p:ph type="sldNum" sz="quarter" idx="4"/>
          </p:nvPr>
        </p:nvSpPr>
        <p:spPr>
          <a:xfrm>
            <a:off x="8737600" y="6627043"/>
            <a:ext cx="2844800" cy="230957"/>
          </a:xfrm>
          <a:prstGeom prst="rect">
            <a:avLst/>
          </a:prstGeom>
        </p:spPr>
        <p:txBody>
          <a:bodyPr vert="horz" lIns="91440" tIns="45720" rIns="91440" bIns="45720" rtlCol="0" anchor="ctr"/>
          <a:lstStyle>
            <a:lvl1pPr algn="r">
              <a:defRPr sz="1200">
                <a:solidFill>
                  <a:schemeClr val="tx1">
                    <a:tint val="75000"/>
                  </a:schemeClr>
                </a:solidFill>
                <a:latin typeface="Roboto Condensed Light" panose="02000000000000000000" pitchFamily="2" charset="0"/>
                <a:ea typeface="Roboto Condensed Light" panose="02000000000000000000" pitchFamily="2" charset="0"/>
              </a:defRPr>
            </a:lvl1pPr>
          </a:lstStyle>
          <a:p>
            <a:fld id="{D6B03FEE-B438-4D6E-9557-FA8A6DFCC347}" type="slidenum">
              <a:rPr lang="en-US" smtClean="0"/>
              <a:t>‹#›</a:t>
            </a:fld>
            <a:endParaRPr lang="en-US"/>
          </a:p>
        </p:txBody>
      </p:sp>
      <p:sp>
        <p:nvSpPr>
          <p:cNvPr id="10" name="TextBox 9"/>
          <p:cNvSpPr txBox="1"/>
          <p:nvPr/>
        </p:nvSpPr>
        <p:spPr>
          <a:xfrm>
            <a:off x="4648200" y="6592542"/>
            <a:ext cx="2895599" cy="25391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kern="1200">
                <a:solidFill>
                  <a:schemeClr val="bg1">
                    <a:lumMod val="75000"/>
                  </a:schemeClr>
                </a:solidFill>
                <a:effectLst/>
                <a:latin typeface="Roboto" panose="02000000000000000000" pitchFamily="2" charset="0"/>
                <a:ea typeface="Roboto" panose="02000000000000000000" pitchFamily="2" charset="0"/>
                <a:cs typeface="+mn-cs"/>
              </a:rPr>
              <a:t>Leica Biosystems Proprietary Information</a:t>
            </a:r>
          </a:p>
        </p:txBody>
      </p:sp>
      <p:pic>
        <p:nvPicPr>
          <p:cNvPr id="11" name="Picture 10"/>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1009326" y="5960052"/>
            <a:ext cx="976086" cy="607435"/>
          </a:xfrm>
          <a:prstGeom prst="rect">
            <a:avLst/>
          </a:prstGeom>
        </p:spPr>
      </p:pic>
      <p:pic>
        <p:nvPicPr>
          <p:cNvPr id="12" name="Picture 1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74638" y="6086718"/>
            <a:ext cx="1874314" cy="344966"/>
          </a:xfrm>
          <a:prstGeom prst="rect">
            <a:avLst/>
          </a:prstGeom>
        </p:spPr>
      </p:pic>
      <p:sp>
        <p:nvSpPr>
          <p:cNvPr id="9" name="MSIPCMContentMarking" descr="{&quot;HashCode&quot;:-1441934010,&quot;Placement&quot;:&quot;Footer&quot;,&quot;Top&quot;:519.343,&quot;Left&quot;:395.697723,&quot;SlideWidth&quot;:960,&quot;SlideHeight&quot;:540}">
            <a:extLst>
              <a:ext uri="{FF2B5EF4-FFF2-40B4-BE49-F238E27FC236}">
                <a16:creationId xmlns:a16="http://schemas.microsoft.com/office/drawing/2014/main" id="{C3B13E95-135A-4CCA-AF42-5C4CBF2AD53B}"/>
              </a:ext>
            </a:extLst>
          </p:cNvPr>
          <p:cNvSpPr txBox="1"/>
          <p:nvPr userDrawn="1"/>
        </p:nvSpPr>
        <p:spPr>
          <a:xfrm>
            <a:off x="5025361" y="6595656"/>
            <a:ext cx="2141279" cy="262344"/>
          </a:xfrm>
          <a:prstGeom prst="rect">
            <a:avLst/>
          </a:prstGeom>
          <a:noFill/>
        </p:spPr>
        <p:txBody>
          <a:bodyPr vert="horz" wrap="square" lIns="0" tIns="0" rIns="0" bIns="0" rtlCol="0" anchor="ctr" anchorCtr="1">
            <a:spAutoFit/>
          </a:bodyPr>
          <a:lstStyle/>
          <a:p>
            <a:pPr algn="ctr">
              <a:spcBef>
                <a:spcPts val="0"/>
              </a:spcBef>
              <a:spcAft>
                <a:spcPts val="0"/>
              </a:spcAft>
            </a:pPr>
            <a:r>
              <a:rPr lang="en-US" sz="1000">
                <a:solidFill>
                  <a:srgbClr val="D89B2B"/>
                </a:solidFill>
                <a:latin typeface="Calibri" panose="020F0502020204030204" pitchFamily="34" charset="0"/>
                <a:ea typeface="Roboto" panose="02000000000000000000" pitchFamily="2" charset="0"/>
              </a:rPr>
              <a:t>Confidential - Company Proprietary</a:t>
            </a:r>
            <a:endParaRPr lang="en-US" sz="1000" err="1">
              <a:solidFill>
                <a:srgbClr val="D89B2B"/>
              </a:solidFill>
              <a:latin typeface="Calibri" panose="020F0502020204030204" pitchFamily="34" charset="0"/>
              <a:ea typeface="Roboto" panose="02000000000000000000" pitchFamily="2" charset="0"/>
            </a:endParaRPr>
          </a:p>
        </p:txBody>
      </p:sp>
    </p:spTree>
    <p:extLst>
      <p:ext uri="{BB962C8B-B14F-4D97-AF65-F5344CB8AC3E}">
        <p14:creationId xmlns:p14="http://schemas.microsoft.com/office/powerpoint/2010/main" val="24560151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82" r:id="rId15"/>
  </p:sldLayoutIdLst>
  <p:txStyles>
    <p:titleStyle>
      <a:lvl1pPr algn="l" defTabSz="914400" rtl="0" eaLnBrk="1" latinLnBrk="0" hangingPunct="1">
        <a:lnSpc>
          <a:spcPct val="90000"/>
        </a:lnSpc>
        <a:spcBef>
          <a:spcPct val="0"/>
        </a:spcBef>
        <a:buNone/>
        <a:defRPr sz="4400" b="1" kern="1200">
          <a:solidFill>
            <a:schemeClr val="tx1"/>
          </a:solidFill>
          <a:latin typeface="Roboto Condensed Light" panose="02000000000000000000" pitchFamily="2" charset="0"/>
          <a:ea typeface="Roboto Condensed Light"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Condensed Light" panose="02000000000000000000" pitchFamily="2" charset="0"/>
          <a:ea typeface="Roboto Condensed Light"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Condensed Light" panose="02000000000000000000" pitchFamily="2" charset="0"/>
          <a:ea typeface="Roboto Condensed Light"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Condensed Light" panose="02000000000000000000" pitchFamily="2" charset="0"/>
          <a:ea typeface="Roboto Condensed Light"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Condensed Light" panose="02000000000000000000" pitchFamily="2" charset="0"/>
          <a:ea typeface="Roboto Condensed Light"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Condensed Light" panose="02000000000000000000" pitchFamily="2" charset="0"/>
          <a:ea typeface="Roboto Condensed Light"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A8E44E53-432F-EC48-9382-C2C37A1B7DA6}"/>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Rectangle 8">
            <a:extLst>
              <a:ext uri="{FF2B5EF4-FFF2-40B4-BE49-F238E27FC236}">
                <a16:creationId xmlns:a16="http://schemas.microsoft.com/office/drawing/2014/main" id="{0A9103B1-92C9-4B47-8947-FECE6B488DFE}"/>
              </a:ext>
            </a:extLst>
          </p:cNvPr>
          <p:cNvSpPr/>
          <p:nvPr userDrawn="1"/>
        </p:nvSpPr>
        <p:spPr>
          <a:xfrm>
            <a:off x="781190" y="6461934"/>
            <a:ext cx="4126712" cy="246221"/>
          </a:xfrm>
          <a:prstGeom prst="rect">
            <a:avLst/>
          </a:prstGeom>
        </p:spPr>
        <p:txBody>
          <a:bodyPr wrap="square">
            <a:spAutoFit/>
          </a:bodyPr>
          <a:lstStyle/>
          <a:p>
            <a:r>
              <a:rPr lang="en-US" sz="500">
                <a:solidFill>
                  <a:schemeClr val="accent2">
                    <a:lumMod val="75000"/>
                  </a:schemeClr>
                </a:solidFill>
                <a:effectLst/>
                <a:latin typeface="+mn-lt"/>
              </a:rPr>
              <a:t>Beckman Coulter, Inc. All rights reserved. Beckman Coulter, the stylized logo, and the Beckman Coulter product and service marks used herein are the trademarks or registered trademarks of Beckman Coulter, Inc. in the United States &amp; other countries</a:t>
            </a:r>
          </a:p>
        </p:txBody>
      </p:sp>
      <p:sp>
        <p:nvSpPr>
          <p:cNvPr id="10" name="TextBox 9">
            <a:extLst>
              <a:ext uri="{FF2B5EF4-FFF2-40B4-BE49-F238E27FC236}">
                <a16:creationId xmlns:a16="http://schemas.microsoft.com/office/drawing/2014/main" id="{144117C3-DAE8-1B4F-9F06-AE76EEDF8DFF}"/>
              </a:ext>
            </a:extLst>
          </p:cNvPr>
          <p:cNvSpPr txBox="1"/>
          <p:nvPr userDrawn="1"/>
        </p:nvSpPr>
        <p:spPr>
          <a:xfrm>
            <a:off x="369793" y="6428477"/>
            <a:ext cx="468407" cy="276999"/>
          </a:xfrm>
          <a:prstGeom prst="rect">
            <a:avLst/>
          </a:prstGeom>
          <a:noFill/>
        </p:spPr>
        <p:txBody>
          <a:bodyPr wrap="square" rtlCol="0">
            <a:spAutoFit/>
          </a:bodyPr>
          <a:lstStyle/>
          <a:p>
            <a:fld id="{3124A75E-2EC5-C148-BB51-796454BCB7E1}" type="slidenum">
              <a:rPr lang="en-US" sz="1200" b="0" i="0" smtClean="0">
                <a:solidFill>
                  <a:schemeClr val="accent2">
                    <a:lumMod val="75000"/>
                  </a:schemeClr>
                </a:solidFill>
                <a:latin typeface="+mn-lt"/>
              </a:rPr>
              <a:t>‹#›</a:t>
            </a:fld>
            <a:endParaRPr lang="en-US" sz="1200" b="0" i="0">
              <a:solidFill>
                <a:schemeClr val="accent2">
                  <a:lumMod val="75000"/>
                </a:schemeClr>
              </a:solidFill>
              <a:latin typeface="+mn-lt"/>
            </a:endParaRPr>
          </a:p>
        </p:txBody>
      </p:sp>
      <p:pic>
        <p:nvPicPr>
          <p:cNvPr id="6" name="Picture 5" descr="A close up of a sign&#10;&#10;Description automatically generated">
            <a:extLst>
              <a:ext uri="{FF2B5EF4-FFF2-40B4-BE49-F238E27FC236}">
                <a16:creationId xmlns:a16="http://schemas.microsoft.com/office/drawing/2014/main" id="{C4120042-B6E7-5545-A200-793CE48C31D9}"/>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10387854" y="6404476"/>
            <a:ext cx="1329018" cy="325000"/>
          </a:xfrm>
          <a:prstGeom prst="rect">
            <a:avLst/>
          </a:prstGeom>
        </p:spPr>
      </p:pic>
      <p:sp>
        <p:nvSpPr>
          <p:cNvPr id="2" name="MSIPCMContentMarking" descr="{&quot;HashCode&quot;:-1441934010,&quot;Placement&quot;:&quot;Footer&quot;,&quot;Top&quot;:519.343,&quot;Left&quot;:395.697723,&quot;SlideWidth&quot;:960,&quot;SlideHeight&quot;:540}">
            <a:extLst>
              <a:ext uri="{FF2B5EF4-FFF2-40B4-BE49-F238E27FC236}">
                <a16:creationId xmlns:a16="http://schemas.microsoft.com/office/drawing/2014/main" id="{590C134B-A760-49BB-A465-3286050AC3A0}"/>
              </a:ext>
            </a:extLst>
          </p:cNvPr>
          <p:cNvSpPr txBox="1"/>
          <p:nvPr userDrawn="1"/>
        </p:nvSpPr>
        <p:spPr>
          <a:xfrm>
            <a:off x="5025361" y="6595656"/>
            <a:ext cx="2141279" cy="262344"/>
          </a:xfrm>
          <a:prstGeom prst="rect">
            <a:avLst/>
          </a:prstGeom>
          <a:noFill/>
        </p:spPr>
        <p:txBody>
          <a:bodyPr vert="horz" wrap="square" lIns="0" tIns="0" rIns="0" bIns="0" rtlCol="0" anchor="ctr" anchorCtr="1">
            <a:spAutoFit/>
          </a:bodyPr>
          <a:lstStyle/>
          <a:p>
            <a:pPr algn="ctr">
              <a:spcBef>
                <a:spcPts val="0"/>
              </a:spcBef>
              <a:spcAft>
                <a:spcPts val="0"/>
              </a:spcAft>
            </a:pPr>
            <a:r>
              <a:rPr lang="en-US" sz="1000">
                <a:solidFill>
                  <a:srgbClr val="D89B2B"/>
                </a:solidFill>
                <a:latin typeface="Calibri" panose="020F0502020204030204" pitchFamily="34" charset="0"/>
              </a:rPr>
              <a:t>Confidential - Company Proprietary</a:t>
            </a:r>
          </a:p>
        </p:txBody>
      </p:sp>
    </p:spTree>
    <p:extLst>
      <p:ext uri="{BB962C8B-B14F-4D97-AF65-F5344CB8AC3E}">
        <p14:creationId xmlns:p14="http://schemas.microsoft.com/office/powerpoint/2010/main" val="287331561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3" Type="http://schemas.openxmlformats.org/officeDocument/2006/relationships/hyperlink" Target="https://rubygems.org/" TargetMode="External"/><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09013-7405-9549-B4D1-4C1C42F7FBA6}"/>
              </a:ext>
            </a:extLst>
          </p:cNvPr>
          <p:cNvSpPr>
            <a:spLocks noGrp="1"/>
          </p:cNvSpPr>
          <p:nvPr>
            <p:ph type="ctrTitle"/>
          </p:nvPr>
        </p:nvSpPr>
        <p:spPr>
          <a:xfrm>
            <a:off x="88134" y="691614"/>
            <a:ext cx="8824511" cy="2387600"/>
          </a:xfrm>
        </p:spPr>
        <p:txBody>
          <a:bodyPr>
            <a:normAutofit/>
          </a:bodyPr>
          <a:lstStyle/>
          <a:p>
            <a:r>
              <a:rPr lang="en-US" altLang="zh-CN" sz="4400" dirty="0">
                <a:latin typeface="Roboto Light" panose="02000000000000000000" pitchFamily="2" charset="0"/>
                <a:ea typeface="Roboto Light" panose="02000000000000000000" pitchFamily="2" charset="0"/>
                <a:cs typeface="Raavi"/>
              </a:rPr>
              <a:t>Ruby</a:t>
            </a:r>
            <a:r>
              <a:rPr lang="zh-CN" altLang="en-US" sz="4400" dirty="0">
                <a:latin typeface="Roboto Light" panose="02000000000000000000" pitchFamily="2" charset="0"/>
                <a:ea typeface="Roboto Light" panose="02000000000000000000" pitchFamily="2" charset="0"/>
                <a:cs typeface="Raavi"/>
              </a:rPr>
              <a:t> 基础</a:t>
            </a:r>
            <a:endParaRPr lang="en-US" sz="4400" dirty="0"/>
          </a:p>
        </p:txBody>
      </p:sp>
      <p:sp>
        <p:nvSpPr>
          <p:cNvPr id="3" name="Subtitle 2">
            <a:extLst>
              <a:ext uri="{FF2B5EF4-FFF2-40B4-BE49-F238E27FC236}">
                <a16:creationId xmlns:a16="http://schemas.microsoft.com/office/drawing/2014/main" id="{4D2F4A65-C118-B14A-91BB-2EB97B339FDF}"/>
              </a:ext>
            </a:extLst>
          </p:cNvPr>
          <p:cNvSpPr>
            <a:spLocks noGrp="1"/>
          </p:cNvSpPr>
          <p:nvPr>
            <p:ph type="subTitle" idx="1"/>
          </p:nvPr>
        </p:nvSpPr>
        <p:spPr>
          <a:xfrm>
            <a:off x="3806647" y="3558451"/>
            <a:ext cx="5900530" cy="890449"/>
          </a:xfrm>
        </p:spPr>
        <p:txBody>
          <a:bodyPr/>
          <a:lstStyle/>
          <a:p>
            <a:r>
              <a:rPr lang="en-US" dirty="0"/>
              <a:t>March  2022</a:t>
            </a:r>
          </a:p>
        </p:txBody>
      </p:sp>
    </p:spTree>
    <p:extLst>
      <p:ext uri="{BB962C8B-B14F-4D97-AF65-F5344CB8AC3E}">
        <p14:creationId xmlns:p14="http://schemas.microsoft.com/office/powerpoint/2010/main" val="2159782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94318-1EE9-B546-9029-AFA0AC8FB7AB}"/>
              </a:ext>
            </a:extLst>
          </p:cNvPr>
          <p:cNvSpPr>
            <a:spLocks noGrp="1"/>
          </p:cNvSpPr>
          <p:nvPr>
            <p:ph type="title"/>
          </p:nvPr>
        </p:nvSpPr>
        <p:spPr/>
        <p:txBody>
          <a:bodyPr/>
          <a:lstStyle/>
          <a:p>
            <a:r>
              <a:rPr lang="en-CN" dirty="0"/>
              <a:t>整型的方法</a:t>
            </a:r>
          </a:p>
        </p:txBody>
      </p:sp>
      <p:sp>
        <p:nvSpPr>
          <p:cNvPr id="3" name="Content Placeholder 2">
            <a:extLst>
              <a:ext uri="{FF2B5EF4-FFF2-40B4-BE49-F238E27FC236}">
                <a16:creationId xmlns:a16="http://schemas.microsoft.com/office/drawing/2014/main" id="{A6A76A60-D3E6-F24E-8AF4-D126AD62E346}"/>
              </a:ext>
            </a:extLst>
          </p:cNvPr>
          <p:cNvSpPr>
            <a:spLocks noGrp="1"/>
          </p:cNvSpPr>
          <p:nvPr>
            <p:ph idx="1"/>
          </p:nvPr>
        </p:nvSpPr>
        <p:spPr>
          <a:xfrm>
            <a:off x="452926" y="1021943"/>
            <a:ext cx="11284368" cy="4351338"/>
          </a:xfrm>
        </p:spPr>
        <p:txBody>
          <a:bodyPr>
            <a:normAutofit lnSpcReduction="10000"/>
          </a:bodyPr>
          <a:lstStyle/>
          <a:p>
            <a:r>
              <a:rPr lang="en-US" altLang="zh-CN" dirty="0"/>
              <a:t>100.class         =&gt; Integer</a:t>
            </a:r>
          </a:p>
          <a:p>
            <a:endParaRPr lang="en-US" altLang="zh-CN" dirty="0"/>
          </a:p>
          <a:p>
            <a:r>
              <a:rPr lang="en-US" altLang="zh-CN" dirty="0"/>
              <a:t>100.next          =&gt; 101</a:t>
            </a:r>
          </a:p>
          <a:p>
            <a:endParaRPr lang="en-CN" dirty="0"/>
          </a:p>
          <a:p>
            <a:r>
              <a:rPr lang="en-US" dirty="0"/>
              <a:t>a</a:t>
            </a:r>
            <a:r>
              <a:rPr lang="en-CN" dirty="0"/>
              <a:t> = -50</a:t>
            </a:r>
          </a:p>
          <a:p>
            <a:pPr marL="0" indent="0">
              <a:buNone/>
            </a:pPr>
            <a:r>
              <a:rPr lang="en-US" dirty="0"/>
              <a:t>  a</a:t>
            </a:r>
            <a:r>
              <a:rPr lang="en-CN" dirty="0"/>
              <a:t>.abs               =&gt; 50</a:t>
            </a:r>
          </a:p>
          <a:p>
            <a:pPr marL="0" indent="0">
              <a:buNone/>
            </a:pPr>
            <a:endParaRPr lang="en-CN" dirty="0"/>
          </a:p>
          <a:p>
            <a:r>
              <a:rPr lang="en-CN" dirty="0"/>
              <a:t>Integer.instance_methods</a:t>
            </a:r>
          </a:p>
          <a:p>
            <a:r>
              <a:rPr lang="en-CN" dirty="0"/>
              <a:t>100.methods</a:t>
            </a:r>
          </a:p>
        </p:txBody>
      </p:sp>
    </p:spTree>
    <p:extLst>
      <p:ext uri="{BB962C8B-B14F-4D97-AF65-F5344CB8AC3E}">
        <p14:creationId xmlns:p14="http://schemas.microsoft.com/office/powerpoint/2010/main" val="3360325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07FAE-C133-5A4C-8321-59A8F4CA70C9}"/>
              </a:ext>
            </a:extLst>
          </p:cNvPr>
          <p:cNvSpPr>
            <a:spLocks noGrp="1"/>
          </p:cNvSpPr>
          <p:nvPr>
            <p:ph type="title"/>
          </p:nvPr>
        </p:nvSpPr>
        <p:spPr/>
        <p:txBody>
          <a:bodyPr/>
          <a:lstStyle/>
          <a:p>
            <a:r>
              <a:rPr lang="en-CN" dirty="0"/>
              <a:t>浮点型</a:t>
            </a:r>
          </a:p>
        </p:txBody>
      </p:sp>
      <p:sp>
        <p:nvSpPr>
          <p:cNvPr id="7" name="Content Placeholder 6">
            <a:extLst>
              <a:ext uri="{FF2B5EF4-FFF2-40B4-BE49-F238E27FC236}">
                <a16:creationId xmlns:a16="http://schemas.microsoft.com/office/drawing/2014/main" id="{CF346C75-536F-C646-B278-94D327EFA470}"/>
              </a:ext>
            </a:extLst>
          </p:cNvPr>
          <p:cNvSpPr>
            <a:spLocks noGrp="1"/>
          </p:cNvSpPr>
          <p:nvPr>
            <p:ph idx="1"/>
          </p:nvPr>
        </p:nvSpPr>
        <p:spPr/>
        <p:txBody>
          <a:bodyPr>
            <a:normAutofit lnSpcReduction="10000"/>
          </a:bodyPr>
          <a:lstStyle/>
          <a:p>
            <a:r>
              <a:rPr lang="en-US" dirty="0"/>
              <a:t>p</a:t>
            </a:r>
            <a:r>
              <a:rPr lang="en-CN" dirty="0"/>
              <a:t>rice = 90.24</a:t>
            </a:r>
          </a:p>
          <a:p>
            <a:r>
              <a:rPr lang="en-US" dirty="0"/>
              <a:t>t</a:t>
            </a:r>
            <a:r>
              <a:rPr lang="en-CN" dirty="0"/>
              <a:t>ax = 9.76</a:t>
            </a:r>
          </a:p>
          <a:p>
            <a:endParaRPr lang="en-CN" dirty="0"/>
          </a:p>
          <a:p>
            <a:r>
              <a:rPr lang="en-CN" dirty="0"/>
              <a:t>0.1 + 0.2 == 0.3      =&gt; ???</a:t>
            </a:r>
          </a:p>
          <a:p>
            <a:endParaRPr lang="en-CN" dirty="0"/>
          </a:p>
          <a:p>
            <a:r>
              <a:rPr lang="en-US" dirty="0"/>
              <a:t>a</a:t>
            </a:r>
            <a:r>
              <a:rPr lang="en-CN" dirty="0"/>
              <a:t>bs</a:t>
            </a:r>
          </a:p>
          <a:p>
            <a:r>
              <a:rPr lang="en-US" dirty="0"/>
              <a:t>r</a:t>
            </a:r>
            <a:r>
              <a:rPr lang="en-CN" dirty="0"/>
              <a:t>ound</a:t>
            </a:r>
          </a:p>
          <a:p>
            <a:r>
              <a:rPr lang="en-US" dirty="0"/>
              <a:t>f</a:t>
            </a:r>
            <a:r>
              <a:rPr lang="en-CN" dirty="0"/>
              <a:t>loor</a:t>
            </a:r>
          </a:p>
          <a:p>
            <a:r>
              <a:rPr lang="en-CN" dirty="0"/>
              <a:t>ceil</a:t>
            </a:r>
          </a:p>
        </p:txBody>
      </p:sp>
    </p:spTree>
    <p:extLst>
      <p:ext uri="{BB962C8B-B14F-4D97-AF65-F5344CB8AC3E}">
        <p14:creationId xmlns:p14="http://schemas.microsoft.com/office/powerpoint/2010/main" val="24185229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44D4F-C2AD-1740-B44A-EDA19D01B489}"/>
              </a:ext>
            </a:extLst>
          </p:cNvPr>
          <p:cNvSpPr>
            <a:spLocks noGrp="1"/>
          </p:cNvSpPr>
          <p:nvPr>
            <p:ph type="title"/>
          </p:nvPr>
        </p:nvSpPr>
        <p:spPr/>
        <p:txBody>
          <a:bodyPr/>
          <a:lstStyle/>
          <a:p>
            <a:r>
              <a:rPr lang="en-CN" dirty="0"/>
              <a:t>字符串</a:t>
            </a:r>
            <a:r>
              <a:rPr lang="en-US" altLang="zh-CN" dirty="0"/>
              <a:t>(String)</a:t>
            </a:r>
            <a:endParaRPr lang="en-CN" dirty="0"/>
          </a:p>
        </p:txBody>
      </p:sp>
      <p:sp>
        <p:nvSpPr>
          <p:cNvPr id="3" name="Content Placeholder 2">
            <a:extLst>
              <a:ext uri="{FF2B5EF4-FFF2-40B4-BE49-F238E27FC236}">
                <a16:creationId xmlns:a16="http://schemas.microsoft.com/office/drawing/2014/main" id="{13C46D5F-3E40-C44E-9B55-07E284026678}"/>
              </a:ext>
            </a:extLst>
          </p:cNvPr>
          <p:cNvSpPr>
            <a:spLocks noGrp="1"/>
          </p:cNvSpPr>
          <p:nvPr>
            <p:ph idx="1"/>
          </p:nvPr>
        </p:nvSpPr>
        <p:spPr/>
        <p:txBody>
          <a:bodyPr>
            <a:normAutofit fontScale="92500" lnSpcReduction="10000"/>
          </a:bodyPr>
          <a:lstStyle/>
          <a:p>
            <a:r>
              <a:rPr lang="en-CN" dirty="0"/>
              <a:t>一串字符的合集</a:t>
            </a:r>
          </a:p>
          <a:p>
            <a:endParaRPr lang="en-CN" dirty="0"/>
          </a:p>
          <a:p>
            <a:r>
              <a:rPr lang="en-US" dirty="0"/>
              <a:t>” ” </a:t>
            </a:r>
            <a:r>
              <a:rPr lang="en-US" dirty="0" err="1"/>
              <a:t>和</a:t>
            </a:r>
            <a:r>
              <a:rPr lang="zh-CN" altLang="en-US" dirty="0"/>
              <a:t> </a:t>
            </a:r>
            <a:r>
              <a:rPr lang="en-US" altLang="zh-CN" dirty="0"/>
              <a:t>‘ ‘ </a:t>
            </a:r>
            <a:r>
              <a:rPr lang="zh-CN" altLang="en-US" dirty="0"/>
              <a:t>的区别 </a:t>
            </a:r>
            <a:r>
              <a:rPr lang="en-US" altLang="zh-CN" dirty="0"/>
              <a:t>–</a:t>
            </a:r>
            <a:r>
              <a:rPr lang="zh-CN" altLang="en-US" dirty="0"/>
              <a:t> 转义</a:t>
            </a:r>
            <a:r>
              <a:rPr lang="en-US" altLang="zh-CN" dirty="0"/>
              <a:t>,</a:t>
            </a:r>
            <a:r>
              <a:rPr lang="zh-CN" altLang="en-US" dirty="0"/>
              <a:t> 表达式解析</a:t>
            </a:r>
            <a:endParaRPr lang="en-US" altLang="zh-CN" dirty="0"/>
          </a:p>
          <a:p>
            <a:endParaRPr lang="en-US" dirty="0"/>
          </a:p>
          <a:p>
            <a:r>
              <a:rPr lang="zh-CN" altLang="en-US" dirty="0"/>
              <a:t>连接字符串</a:t>
            </a:r>
            <a:endParaRPr lang="en-US" altLang="zh-CN" dirty="0"/>
          </a:p>
          <a:p>
            <a:pPr lvl="1"/>
            <a:r>
              <a:rPr lang="en-US" altLang="zh-CN" dirty="0"/>
              <a:t>+ </a:t>
            </a:r>
          </a:p>
          <a:p>
            <a:pPr lvl="1"/>
            <a:r>
              <a:rPr lang="en-US" altLang="zh-CN" dirty="0"/>
              <a:t>Append</a:t>
            </a:r>
          </a:p>
          <a:p>
            <a:endParaRPr lang="en-US" dirty="0"/>
          </a:p>
          <a:p>
            <a:r>
              <a:rPr lang="en-US" dirty="0"/>
              <a:t>“hello “ * 3  =&gt;   “hello hello hello “</a:t>
            </a:r>
          </a:p>
          <a:p>
            <a:pPr lvl="1"/>
            <a:r>
              <a:rPr lang="en-CN" dirty="0"/>
              <a:t>行为和</a:t>
            </a:r>
            <a:r>
              <a:rPr lang="zh-CN" altLang="en-US" dirty="0"/>
              <a:t> </a:t>
            </a:r>
            <a:r>
              <a:rPr lang="en-US" altLang="zh-CN" dirty="0"/>
              <a:t>1</a:t>
            </a:r>
            <a:r>
              <a:rPr lang="zh-CN" altLang="en-US" dirty="0"/>
              <a:t> * </a:t>
            </a:r>
            <a:r>
              <a:rPr lang="en-US" altLang="zh-CN" dirty="0"/>
              <a:t>3</a:t>
            </a:r>
            <a:r>
              <a:rPr lang="zh-CN" altLang="en-US" dirty="0"/>
              <a:t>       </a:t>
            </a:r>
            <a:r>
              <a:rPr lang="en-US" altLang="zh-CN" dirty="0"/>
              <a:t>=&gt; 3</a:t>
            </a:r>
            <a:r>
              <a:rPr lang="zh-CN" altLang="en-US" dirty="0"/>
              <a:t> 是不同的</a:t>
            </a:r>
            <a:r>
              <a:rPr lang="en-US" altLang="zh-CN" dirty="0"/>
              <a:t>,</a:t>
            </a:r>
            <a:r>
              <a:rPr lang="zh-CN" altLang="en-US" dirty="0"/>
              <a:t> 操作前请确定前面对象的类型</a:t>
            </a:r>
            <a:r>
              <a:rPr lang="en-US" altLang="zh-CN" dirty="0"/>
              <a:t>,</a:t>
            </a:r>
            <a:r>
              <a:rPr lang="zh-CN" altLang="en-US" dirty="0"/>
              <a:t> 如果不确定可以使用</a:t>
            </a:r>
            <a:r>
              <a:rPr lang="en-US" altLang="zh-CN" dirty="0" err="1"/>
              <a:t>to_s</a:t>
            </a:r>
            <a:r>
              <a:rPr lang="zh-CN" altLang="en-US" dirty="0"/>
              <a:t>方法转一下</a:t>
            </a:r>
            <a:endParaRPr lang="en-US" altLang="zh-CN" dirty="0"/>
          </a:p>
          <a:p>
            <a:pPr lvl="1"/>
            <a:endParaRPr lang="en-US" dirty="0"/>
          </a:p>
          <a:p>
            <a:pPr marL="457200" lvl="1" indent="0">
              <a:buNone/>
            </a:pPr>
            <a:endParaRPr lang="en-US" dirty="0"/>
          </a:p>
        </p:txBody>
      </p:sp>
    </p:spTree>
    <p:extLst>
      <p:ext uri="{BB962C8B-B14F-4D97-AF65-F5344CB8AC3E}">
        <p14:creationId xmlns:p14="http://schemas.microsoft.com/office/powerpoint/2010/main" val="3905583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44D4F-C2AD-1740-B44A-EDA19D01B489}"/>
              </a:ext>
            </a:extLst>
          </p:cNvPr>
          <p:cNvSpPr>
            <a:spLocks noGrp="1"/>
          </p:cNvSpPr>
          <p:nvPr>
            <p:ph type="title"/>
          </p:nvPr>
        </p:nvSpPr>
        <p:spPr/>
        <p:txBody>
          <a:bodyPr/>
          <a:lstStyle/>
          <a:p>
            <a:r>
              <a:rPr lang="en-CN" dirty="0"/>
              <a:t>字符串</a:t>
            </a:r>
            <a:r>
              <a:rPr lang="en-US" dirty="0" err="1"/>
              <a:t>方法</a:t>
            </a:r>
            <a:endParaRPr lang="en-CN" dirty="0"/>
          </a:p>
        </p:txBody>
      </p:sp>
      <p:sp>
        <p:nvSpPr>
          <p:cNvPr id="3" name="Content Placeholder 2">
            <a:extLst>
              <a:ext uri="{FF2B5EF4-FFF2-40B4-BE49-F238E27FC236}">
                <a16:creationId xmlns:a16="http://schemas.microsoft.com/office/drawing/2014/main" id="{13C46D5F-3E40-C44E-9B55-07E284026678}"/>
              </a:ext>
            </a:extLst>
          </p:cNvPr>
          <p:cNvSpPr>
            <a:spLocks noGrp="1"/>
          </p:cNvSpPr>
          <p:nvPr>
            <p:ph idx="1"/>
          </p:nvPr>
        </p:nvSpPr>
        <p:spPr/>
        <p:txBody>
          <a:bodyPr>
            <a:normAutofit fontScale="70000" lnSpcReduction="20000"/>
          </a:bodyPr>
          <a:lstStyle/>
          <a:p>
            <a:r>
              <a:rPr lang="en-US" dirty="0"/>
              <a:t>s = ' </a:t>
            </a:r>
            <a:r>
              <a:rPr lang="en-US" dirty="0" err="1"/>
              <a:t>abc</a:t>
            </a:r>
            <a:r>
              <a:rPr lang="en-US" dirty="0"/>
              <a:t> 123 </a:t>
            </a:r>
            <a:r>
              <a:rPr lang="en-US" dirty="0" err="1"/>
              <a:t>xyz</a:t>
            </a:r>
            <a:r>
              <a:rPr lang="en-US" dirty="0"/>
              <a:t> '</a:t>
            </a:r>
          </a:p>
          <a:p>
            <a:r>
              <a:rPr lang="en-US" dirty="0" err="1"/>
              <a:t>s.strip</a:t>
            </a:r>
            <a:endParaRPr lang="en-US" dirty="0"/>
          </a:p>
          <a:p>
            <a:r>
              <a:rPr lang="en-US" dirty="0"/>
              <a:t>s</a:t>
            </a:r>
          </a:p>
          <a:p>
            <a:r>
              <a:rPr lang="en-US" dirty="0" err="1"/>
              <a:t>s.strip</a:t>
            </a:r>
            <a:r>
              <a:rPr lang="en-US" dirty="0"/>
              <a:t>!</a:t>
            </a:r>
            <a:r>
              <a:rPr lang="zh-CN" altLang="en-US" dirty="0"/>
              <a:t>                             </a:t>
            </a:r>
            <a:r>
              <a:rPr lang="en-US" altLang="zh-CN" dirty="0"/>
              <a:t>#</a:t>
            </a:r>
            <a:r>
              <a:rPr lang="zh-CN" altLang="en-US" dirty="0"/>
              <a:t> </a:t>
            </a:r>
            <a:r>
              <a:rPr lang="en-US" altLang="zh-CN" dirty="0"/>
              <a:t>!</a:t>
            </a:r>
            <a:r>
              <a:rPr lang="zh-CN" altLang="en-US" dirty="0"/>
              <a:t> 约定为危险操作</a:t>
            </a:r>
            <a:r>
              <a:rPr lang="en-US" altLang="zh-CN" dirty="0"/>
              <a:t>,</a:t>
            </a:r>
            <a:r>
              <a:rPr lang="zh-CN" altLang="en-US" dirty="0"/>
              <a:t> 一般是改变对象自身  </a:t>
            </a:r>
            <a:r>
              <a:rPr lang="en-US" altLang="zh-CN" dirty="0"/>
              <a:t>String</a:t>
            </a:r>
            <a:r>
              <a:rPr lang="zh-CN" altLang="en-US" dirty="0"/>
              <a:t>是可变对象</a:t>
            </a:r>
            <a:r>
              <a:rPr lang="en-US" altLang="zh-CN" dirty="0"/>
              <a:t>;</a:t>
            </a:r>
            <a:r>
              <a:rPr lang="zh-CN" altLang="en-US" dirty="0"/>
              <a:t> </a:t>
            </a:r>
            <a:r>
              <a:rPr lang="en-US" altLang="zh-CN" dirty="0"/>
              <a:t>!</a:t>
            </a:r>
            <a:r>
              <a:rPr lang="zh-CN" altLang="en-US" dirty="0"/>
              <a:t>可能抛出异常</a:t>
            </a:r>
            <a:endParaRPr lang="en-US" dirty="0"/>
          </a:p>
          <a:p>
            <a:r>
              <a:rPr lang="en-US" dirty="0"/>
              <a:t>s</a:t>
            </a:r>
          </a:p>
          <a:p>
            <a:r>
              <a:rPr lang="en-US" dirty="0"/>
              <a:t>s[1]</a:t>
            </a:r>
            <a:r>
              <a:rPr lang="zh-CN" altLang="en-US" dirty="0"/>
              <a:t>                                  </a:t>
            </a:r>
            <a:endParaRPr lang="en-US" dirty="0"/>
          </a:p>
          <a:p>
            <a:r>
              <a:rPr lang="en-US" dirty="0"/>
              <a:t>s[-1]</a:t>
            </a:r>
          </a:p>
          <a:p>
            <a:r>
              <a:rPr lang="en-US" dirty="0" err="1"/>
              <a:t>s.include</a:t>
            </a:r>
            <a:r>
              <a:rPr lang="en-US" dirty="0"/>
              <a:t>? ‘a’                   # ? </a:t>
            </a:r>
            <a:r>
              <a:rPr lang="en-US" dirty="0" err="1"/>
              <a:t>约定为返回boolean类型</a:t>
            </a:r>
            <a:endParaRPr lang="en-US" dirty="0"/>
          </a:p>
          <a:p>
            <a:r>
              <a:rPr lang="en-US" dirty="0" err="1"/>
              <a:t>s.reverse</a:t>
            </a:r>
            <a:endParaRPr lang="en-US" dirty="0"/>
          </a:p>
          <a:p>
            <a:r>
              <a:rPr lang="en-US" dirty="0"/>
              <a:t>s</a:t>
            </a:r>
          </a:p>
          <a:p>
            <a:r>
              <a:rPr lang="en-US" dirty="0" err="1"/>
              <a:t>s.reverse</a:t>
            </a:r>
            <a:r>
              <a:rPr lang="en-US" dirty="0"/>
              <a:t>!</a:t>
            </a:r>
          </a:p>
          <a:p>
            <a:r>
              <a:rPr lang="en-US" dirty="0"/>
              <a:t>s</a:t>
            </a:r>
          </a:p>
          <a:p>
            <a:endParaRPr lang="en-CN" dirty="0"/>
          </a:p>
        </p:txBody>
      </p:sp>
    </p:spTree>
    <p:extLst>
      <p:ext uri="{BB962C8B-B14F-4D97-AF65-F5344CB8AC3E}">
        <p14:creationId xmlns:p14="http://schemas.microsoft.com/office/powerpoint/2010/main" val="41752029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CDABF-0C4C-DE44-9F2C-FD97F6236040}"/>
              </a:ext>
            </a:extLst>
          </p:cNvPr>
          <p:cNvSpPr>
            <a:spLocks noGrp="1"/>
          </p:cNvSpPr>
          <p:nvPr>
            <p:ph type="title"/>
          </p:nvPr>
        </p:nvSpPr>
        <p:spPr/>
        <p:txBody>
          <a:bodyPr/>
          <a:lstStyle/>
          <a:p>
            <a:r>
              <a:rPr lang="en-CN" dirty="0"/>
              <a:t>Symbol</a:t>
            </a:r>
          </a:p>
        </p:txBody>
      </p:sp>
      <p:sp>
        <p:nvSpPr>
          <p:cNvPr id="3" name="Content Placeholder 2">
            <a:extLst>
              <a:ext uri="{FF2B5EF4-FFF2-40B4-BE49-F238E27FC236}">
                <a16:creationId xmlns:a16="http://schemas.microsoft.com/office/drawing/2014/main" id="{B5059574-8A7F-4B47-9C08-6D11BC870EAD}"/>
              </a:ext>
            </a:extLst>
          </p:cNvPr>
          <p:cNvSpPr>
            <a:spLocks noGrp="1"/>
          </p:cNvSpPr>
          <p:nvPr>
            <p:ph idx="1"/>
          </p:nvPr>
        </p:nvSpPr>
        <p:spPr/>
        <p:txBody>
          <a:bodyPr/>
          <a:lstStyle/>
          <a:p>
            <a:r>
              <a:rPr lang="en-CN" dirty="0"/>
              <a:t>不可变对象</a:t>
            </a:r>
          </a:p>
          <a:p>
            <a:endParaRPr lang="en-CN" dirty="0"/>
          </a:p>
          <a:p>
            <a:r>
              <a:rPr lang="en-US" altLang="zh-CN" dirty="0"/>
              <a:t>:</a:t>
            </a:r>
            <a:r>
              <a:rPr lang="zh-CN" altLang="en-CN" dirty="0"/>
              <a:t>开头</a:t>
            </a:r>
            <a:r>
              <a:rPr lang="en-US" altLang="zh-CN" dirty="0"/>
              <a:t>, </a:t>
            </a:r>
            <a:r>
              <a:rPr lang="zh-CN" altLang="en-US" dirty="0"/>
              <a:t>小写字母</a:t>
            </a:r>
            <a:r>
              <a:rPr lang="en-US" altLang="zh-CN" dirty="0"/>
              <a:t>,</a:t>
            </a:r>
            <a:r>
              <a:rPr lang="zh-CN" altLang="en-US" dirty="0"/>
              <a:t> 下划线</a:t>
            </a:r>
            <a:r>
              <a:rPr lang="en-US" altLang="zh-CN" dirty="0"/>
              <a:t>,</a:t>
            </a:r>
            <a:r>
              <a:rPr lang="zh-CN" altLang="en-US" dirty="0"/>
              <a:t> 不能有空格</a:t>
            </a:r>
            <a:r>
              <a:rPr lang="en-US" altLang="zh-CN" dirty="0"/>
              <a:t>,</a:t>
            </a:r>
            <a:r>
              <a:rPr lang="zh-CN" altLang="en-US" dirty="0"/>
              <a:t> 中间不能有</a:t>
            </a:r>
            <a:r>
              <a:rPr lang="en-US" altLang="zh-CN" dirty="0"/>
              <a:t>:</a:t>
            </a:r>
          </a:p>
          <a:p>
            <a:endParaRPr lang="en-US" altLang="zh-CN" dirty="0"/>
          </a:p>
          <a:p>
            <a:r>
              <a:rPr lang="en-US" altLang="zh-CN" dirty="0"/>
              <a:t>:</a:t>
            </a:r>
            <a:r>
              <a:rPr lang="en-US" altLang="zh-CN" dirty="0" err="1"/>
              <a:t>abc.to_s</a:t>
            </a:r>
            <a:endParaRPr lang="en-US" altLang="zh-CN" dirty="0"/>
          </a:p>
          <a:p>
            <a:r>
              <a:rPr lang="en-US" altLang="zh-CN" dirty="0"/>
              <a:t>"</a:t>
            </a:r>
            <a:r>
              <a:rPr lang="en-US" altLang="zh-CN" dirty="0" err="1"/>
              <a:t>abc</a:t>
            </a:r>
            <a:r>
              <a:rPr lang="en-US" altLang="zh-CN" dirty="0"/>
              <a:t>".</a:t>
            </a:r>
            <a:r>
              <a:rPr lang="en-US" altLang="zh-CN" dirty="0" err="1"/>
              <a:t>to_sym</a:t>
            </a:r>
            <a:endParaRPr lang="en-US" dirty="0"/>
          </a:p>
          <a:p>
            <a:endParaRPr lang="en-CN" dirty="0"/>
          </a:p>
        </p:txBody>
      </p:sp>
    </p:spTree>
    <p:extLst>
      <p:ext uri="{BB962C8B-B14F-4D97-AF65-F5344CB8AC3E}">
        <p14:creationId xmlns:p14="http://schemas.microsoft.com/office/powerpoint/2010/main" val="1484224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3C8AC-EA05-EF4A-BB7E-861146E917F2}"/>
              </a:ext>
            </a:extLst>
          </p:cNvPr>
          <p:cNvSpPr>
            <a:spLocks noGrp="1"/>
          </p:cNvSpPr>
          <p:nvPr>
            <p:ph type="title"/>
          </p:nvPr>
        </p:nvSpPr>
        <p:spPr/>
        <p:txBody>
          <a:bodyPr/>
          <a:lstStyle/>
          <a:p>
            <a:r>
              <a:rPr lang="en-CN" dirty="0"/>
              <a:t>数组</a:t>
            </a:r>
            <a:r>
              <a:rPr lang="en-US" altLang="zh-CN" dirty="0"/>
              <a:t>(Array)</a:t>
            </a:r>
            <a:endParaRPr lang="en-CN" dirty="0"/>
          </a:p>
        </p:txBody>
      </p:sp>
      <p:sp>
        <p:nvSpPr>
          <p:cNvPr id="3" name="Content Placeholder 2">
            <a:extLst>
              <a:ext uri="{FF2B5EF4-FFF2-40B4-BE49-F238E27FC236}">
                <a16:creationId xmlns:a16="http://schemas.microsoft.com/office/drawing/2014/main" id="{64AA1CA9-F54C-3E43-9F7B-1BC541F2B277}"/>
              </a:ext>
            </a:extLst>
          </p:cNvPr>
          <p:cNvSpPr>
            <a:spLocks noGrp="1"/>
          </p:cNvSpPr>
          <p:nvPr>
            <p:ph idx="1"/>
          </p:nvPr>
        </p:nvSpPr>
        <p:spPr/>
        <p:txBody>
          <a:bodyPr>
            <a:normAutofit lnSpcReduction="10000"/>
          </a:bodyPr>
          <a:lstStyle/>
          <a:p>
            <a:pPr marL="457200" lvl="1" indent="0">
              <a:buNone/>
            </a:pPr>
            <a:endParaRPr lang="en-CN" dirty="0"/>
          </a:p>
          <a:p>
            <a:pPr lvl="1"/>
            <a:r>
              <a:rPr lang="en-CN" dirty="0"/>
              <a:t>内存有序</a:t>
            </a:r>
          </a:p>
          <a:p>
            <a:pPr lvl="1"/>
            <a:endParaRPr lang="en-CN" dirty="0"/>
          </a:p>
          <a:p>
            <a:pPr lvl="1"/>
            <a:r>
              <a:rPr lang="en-CN" dirty="0"/>
              <a:t>第一个元素索引为</a:t>
            </a:r>
            <a:r>
              <a:rPr lang="en-US" altLang="zh-CN" dirty="0"/>
              <a:t>0</a:t>
            </a:r>
          </a:p>
          <a:p>
            <a:pPr lvl="1"/>
            <a:endParaRPr lang="en-CN" dirty="0"/>
          </a:p>
          <a:p>
            <a:pPr lvl="1"/>
            <a:r>
              <a:rPr lang="en-CN" dirty="0"/>
              <a:t>数组可以为空</a:t>
            </a:r>
            <a:r>
              <a:rPr lang="zh-CN" altLang="en-US" dirty="0"/>
              <a:t>      </a:t>
            </a:r>
            <a:r>
              <a:rPr lang="en-US" altLang="zh-CN" dirty="0" err="1"/>
              <a:t>empty_array</a:t>
            </a:r>
            <a:r>
              <a:rPr lang="en-US" altLang="zh-CN" dirty="0"/>
              <a:t> = []</a:t>
            </a:r>
            <a:endParaRPr lang="en-US" dirty="0"/>
          </a:p>
          <a:p>
            <a:pPr lvl="1"/>
            <a:endParaRPr lang="en-US" dirty="0"/>
          </a:p>
          <a:p>
            <a:pPr lvl="1"/>
            <a:r>
              <a:rPr lang="en-CN" dirty="0"/>
              <a:t>数组元素类型可以不一致</a:t>
            </a:r>
            <a:r>
              <a:rPr lang="zh-CN" altLang="en-US" dirty="0"/>
              <a:t>     </a:t>
            </a:r>
            <a:r>
              <a:rPr lang="en-US" altLang="zh-CN" dirty="0" err="1"/>
              <a:t>mix_array</a:t>
            </a:r>
            <a:r>
              <a:rPr lang="en-US" altLang="zh-CN" dirty="0"/>
              <a:t> = ["a", :b, 100, 3.14]</a:t>
            </a:r>
          </a:p>
          <a:p>
            <a:pPr lvl="2"/>
            <a:r>
              <a:rPr lang="en-US" dirty="0" err="1"/>
              <a:t>mix_array</a:t>
            </a:r>
            <a:r>
              <a:rPr lang="en-US" dirty="0"/>
              <a:t>[1]     =&gt;  ??</a:t>
            </a:r>
          </a:p>
          <a:p>
            <a:pPr lvl="2"/>
            <a:r>
              <a:rPr lang="en-US" dirty="0" err="1"/>
              <a:t>mix_array</a:t>
            </a:r>
            <a:r>
              <a:rPr lang="en-US" dirty="0"/>
              <a:t>[4]     =&gt;  ??</a:t>
            </a:r>
          </a:p>
          <a:p>
            <a:pPr lvl="2"/>
            <a:r>
              <a:rPr lang="en-US" dirty="0" err="1"/>
              <a:t>mix_array</a:t>
            </a:r>
            <a:r>
              <a:rPr lang="en-US" dirty="0"/>
              <a:t>[1..3]  =&gt;</a:t>
            </a:r>
            <a:r>
              <a:rPr lang="zh-CN" altLang="en-US" dirty="0"/>
              <a:t> </a:t>
            </a:r>
            <a:r>
              <a:rPr lang="en-US" dirty="0"/>
              <a:t> ??</a:t>
            </a:r>
            <a:r>
              <a:rPr lang="zh-CN" altLang="en-US" dirty="0"/>
              <a:t>        </a:t>
            </a:r>
            <a:endParaRPr lang="en-US" dirty="0"/>
          </a:p>
          <a:p>
            <a:pPr lvl="2"/>
            <a:r>
              <a:rPr lang="en-US" dirty="0" err="1"/>
              <a:t>mix_array</a:t>
            </a:r>
            <a:r>
              <a:rPr lang="en-US" dirty="0"/>
              <a:t>[1…3]  =&gt; ??</a:t>
            </a:r>
          </a:p>
        </p:txBody>
      </p:sp>
    </p:spTree>
    <p:extLst>
      <p:ext uri="{BB962C8B-B14F-4D97-AF65-F5344CB8AC3E}">
        <p14:creationId xmlns:p14="http://schemas.microsoft.com/office/powerpoint/2010/main" val="1412370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50A74-922F-2F44-A9A4-59FBA21CED4A}"/>
              </a:ext>
            </a:extLst>
          </p:cNvPr>
          <p:cNvSpPr>
            <a:spLocks noGrp="1"/>
          </p:cNvSpPr>
          <p:nvPr>
            <p:ph type="title"/>
          </p:nvPr>
        </p:nvSpPr>
        <p:spPr/>
        <p:txBody>
          <a:bodyPr/>
          <a:lstStyle/>
          <a:p>
            <a:r>
              <a:rPr lang="en-CN" dirty="0"/>
              <a:t>哈希</a:t>
            </a:r>
            <a:r>
              <a:rPr lang="en-US" altLang="zh-CN" dirty="0"/>
              <a:t>(Hash)</a:t>
            </a:r>
            <a:endParaRPr lang="en-CN" dirty="0"/>
          </a:p>
        </p:txBody>
      </p:sp>
      <p:sp>
        <p:nvSpPr>
          <p:cNvPr id="3" name="Content Placeholder 2">
            <a:extLst>
              <a:ext uri="{FF2B5EF4-FFF2-40B4-BE49-F238E27FC236}">
                <a16:creationId xmlns:a16="http://schemas.microsoft.com/office/drawing/2014/main" id="{3C7513F6-1646-3D43-A617-EDBE7FF3D383}"/>
              </a:ext>
            </a:extLst>
          </p:cNvPr>
          <p:cNvSpPr>
            <a:spLocks noGrp="1"/>
          </p:cNvSpPr>
          <p:nvPr>
            <p:ph idx="1"/>
          </p:nvPr>
        </p:nvSpPr>
        <p:spPr/>
        <p:txBody>
          <a:bodyPr/>
          <a:lstStyle/>
          <a:p>
            <a:pPr lvl="1"/>
            <a:r>
              <a:rPr lang="en-CN" dirty="0"/>
              <a:t>内存无序</a:t>
            </a:r>
          </a:p>
          <a:p>
            <a:pPr lvl="1"/>
            <a:endParaRPr lang="en-CN" dirty="0"/>
          </a:p>
          <a:p>
            <a:pPr lvl="1"/>
            <a:r>
              <a:rPr lang="en-CN" dirty="0"/>
              <a:t>按Key查找</a:t>
            </a:r>
            <a:r>
              <a:rPr lang="en-US" altLang="zh-CN" dirty="0"/>
              <a:t>,</a:t>
            </a:r>
            <a:r>
              <a:rPr lang="zh-CN" altLang="en-US" dirty="0"/>
              <a:t> </a:t>
            </a:r>
            <a:r>
              <a:rPr lang="en-US" altLang="zh-CN" dirty="0"/>
              <a:t>Key</a:t>
            </a:r>
            <a:r>
              <a:rPr lang="zh-CN" altLang="en-US" dirty="0"/>
              <a:t>唯一</a:t>
            </a:r>
            <a:endParaRPr lang="en-US" altLang="zh-CN" dirty="0"/>
          </a:p>
          <a:p>
            <a:pPr lvl="1"/>
            <a:endParaRPr lang="en-US" dirty="0"/>
          </a:p>
          <a:p>
            <a:pPr lvl="1"/>
            <a:r>
              <a:rPr lang="zh-CN" altLang="en-US" dirty="0"/>
              <a:t>定义</a:t>
            </a:r>
            <a:endParaRPr lang="en-US" altLang="zh-CN" dirty="0"/>
          </a:p>
          <a:p>
            <a:pPr lvl="2"/>
            <a:r>
              <a:rPr lang="en-US" altLang="zh-CN" dirty="0"/>
              <a:t>experiment = {:name =&gt; ‘PBMC test’, :</a:t>
            </a:r>
            <a:r>
              <a:rPr lang="en-US" altLang="zh-CN" dirty="0" err="1"/>
              <a:t>fcs_files_size</a:t>
            </a:r>
            <a:r>
              <a:rPr lang="en-US" altLang="zh-CN" dirty="0"/>
              <a:t> =&gt; 8, :</a:t>
            </a:r>
            <a:r>
              <a:rPr lang="en-US" altLang="zh-CN" dirty="0" err="1"/>
              <a:t>research_id</a:t>
            </a:r>
            <a:r>
              <a:rPr lang="en-US" altLang="zh-CN" dirty="0"/>
              <a:t> =&gt; 1}</a:t>
            </a:r>
          </a:p>
          <a:p>
            <a:pPr lvl="2"/>
            <a:r>
              <a:rPr lang="en-US" dirty="0"/>
              <a:t>experiment = {</a:t>
            </a:r>
            <a:r>
              <a:rPr lang="en-US" dirty="0" err="1"/>
              <a:t>name:'PBMC</a:t>
            </a:r>
            <a:r>
              <a:rPr lang="en-US" dirty="0"/>
              <a:t> test',</a:t>
            </a:r>
            <a:r>
              <a:rPr lang="en-US" dirty="0" err="1"/>
              <a:t>fcs_files_size</a:t>
            </a:r>
            <a:r>
              <a:rPr lang="en-US" dirty="0"/>
              <a:t>: 8, </a:t>
            </a:r>
            <a:r>
              <a:rPr lang="en-US" dirty="0" err="1"/>
              <a:t>research_id</a:t>
            </a:r>
            <a:r>
              <a:rPr lang="en-US" dirty="0"/>
              <a:t>: 1}</a:t>
            </a:r>
          </a:p>
          <a:p>
            <a:pPr lvl="2"/>
            <a:endParaRPr lang="en-US" altLang="zh-CN" dirty="0"/>
          </a:p>
          <a:p>
            <a:pPr lvl="1"/>
            <a:endParaRPr lang="en-US" dirty="0"/>
          </a:p>
          <a:p>
            <a:pPr marL="457200" lvl="1" indent="0">
              <a:buNone/>
            </a:pPr>
            <a:endParaRPr lang="en-CN" dirty="0"/>
          </a:p>
          <a:p>
            <a:endParaRPr lang="en-CN" dirty="0"/>
          </a:p>
        </p:txBody>
      </p:sp>
    </p:spTree>
    <p:extLst>
      <p:ext uri="{BB962C8B-B14F-4D97-AF65-F5344CB8AC3E}">
        <p14:creationId xmlns:p14="http://schemas.microsoft.com/office/powerpoint/2010/main" val="16540398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91134-6D15-CA4D-8052-5ED6D53969FC}"/>
              </a:ext>
            </a:extLst>
          </p:cNvPr>
          <p:cNvSpPr>
            <a:spLocks noGrp="1"/>
          </p:cNvSpPr>
          <p:nvPr>
            <p:ph type="title"/>
          </p:nvPr>
        </p:nvSpPr>
        <p:spPr/>
        <p:txBody>
          <a:bodyPr/>
          <a:lstStyle/>
          <a:p>
            <a:r>
              <a:rPr lang="en-CN" dirty="0"/>
              <a:t>其他</a:t>
            </a:r>
          </a:p>
        </p:txBody>
      </p:sp>
      <p:sp>
        <p:nvSpPr>
          <p:cNvPr id="3" name="Content Placeholder 2">
            <a:extLst>
              <a:ext uri="{FF2B5EF4-FFF2-40B4-BE49-F238E27FC236}">
                <a16:creationId xmlns:a16="http://schemas.microsoft.com/office/drawing/2014/main" id="{B2D36FAB-38BE-F247-A2EC-220E7C7FF46A}"/>
              </a:ext>
            </a:extLst>
          </p:cNvPr>
          <p:cNvSpPr>
            <a:spLocks noGrp="1"/>
          </p:cNvSpPr>
          <p:nvPr>
            <p:ph idx="1"/>
          </p:nvPr>
        </p:nvSpPr>
        <p:spPr>
          <a:xfrm>
            <a:off x="452927" y="1154719"/>
            <a:ext cx="11284368" cy="4351338"/>
          </a:xfrm>
        </p:spPr>
        <p:txBody>
          <a:bodyPr>
            <a:noAutofit/>
          </a:bodyPr>
          <a:lstStyle/>
          <a:p>
            <a:r>
              <a:rPr lang="en-CN" sz="1400" dirty="0"/>
              <a:t>Boolean</a:t>
            </a:r>
          </a:p>
          <a:p>
            <a:pPr lvl="1"/>
            <a:r>
              <a:rPr lang="en-US" sz="1400" dirty="0"/>
              <a:t>t</a:t>
            </a:r>
            <a:r>
              <a:rPr lang="en-CN" sz="1400" dirty="0"/>
              <a:t>rue</a:t>
            </a:r>
            <a:r>
              <a:rPr lang="en-US" altLang="zh-CN" sz="1400" dirty="0"/>
              <a:t>.class      =&gt; </a:t>
            </a:r>
            <a:r>
              <a:rPr lang="en-US" altLang="zh-CN" sz="1400" dirty="0" err="1"/>
              <a:t>TrueClass</a:t>
            </a:r>
            <a:endParaRPr lang="en-US" altLang="zh-CN" sz="1400" dirty="0"/>
          </a:p>
          <a:p>
            <a:pPr lvl="1"/>
            <a:r>
              <a:rPr lang="en-US" sz="1400" dirty="0"/>
              <a:t>f</a:t>
            </a:r>
            <a:r>
              <a:rPr lang="en-CN" sz="1400" dirty="0"/>
              <a:t>alse.class    =&gt; </a:t>
            </a:r>
            <a:r>
              <a:rPr lang="en-US" sz="1400" dirty="0" err="1"/>
              <a:t>FalseClass</a:t>
            </a:r>
            <a:endParaRPr lang="en-CN" sz="1400" dirty="0"/>
          </a:p>
          <a:p>
            <a:endParaRPr lang="en-CN" sz="1400" dirty="0"/>
          </a:p>
          <a:p>
            <a:r>
              <a:rPr lang="en-CN" sz="1400" dirty="0"/>
              <a:t>Range</a:t>
            </a:r>
          </a:p>
          <a:p>
            <a:pPr lvl="1"/>
            <a:r>
              <a:rPr lang="en-US" sz="1400" dirty="0"/>
              <a:t>Inclusive</a:t>
            </a:r>
            <a:r>
              <a:rPr lang="zh-CN" altLang="en-US" sz="1400" dirty="0"/>
              <a:t> </a:t>
            </a:r>
            <a:r>
              <a:rPr lang="en-US" altLang="zh-CN" sz="1400" dirty="0"/>
              <a:t>range.  -&gt; 1..3       =&gt;  1 2 3</a:t>
            </a:r>
          </a:p>
          <a:p>
            <a:pPr lvl="1"/>
            <a:r>
              <a:rPr lang="en-US" sz="1400" dirty="0"/>
              <a:t>E</a:t>
            </a:r>
            <a:r>
              <a:rPr lang="en-CN" sz="1400" dirty="0"/>
              <a:t>xclusive range  -&gt; 1…3    =&gt;   1 2</a:t>
            </a:r>
          </a:p>
          <a:p>
            <a:pPr lvl="1"/>
            <a:r>
              <a:rPr lang="zh-CN" altLang="en-US" sz="1400" dirty="0"/>
              <a:t>字母也可以 </a:t>
            </a:r>
            <a:r>
              <a:rPr lang="en-US" altLang="zh-CN" sz="1400" dirty="0"/>
              <a:t> range = ‘</a:t>
            </a:r>
            <a:r>
              <a:rPr lang="en-US" altLang="zh-CN" sz="1400" dirty="0" err="1"/>
              <a:t>a’..’g</a:t>
            </a:r>
            <a:r>
              <a:rPr lang="en-US" altLang="zh-CN" sz="1400" dirty="0"/>
              <a:t>’   =&gt; ‘a’, ‘b’, ‘c’, ‘d’, ’e’, ’f’, ’g’</a:t>
            </a:r>
            <a:endParaRPr lang="en-CN" sz="1400" dirty="0"/>
          </a:p>
          <a:p>
            <a:endParaRPr lang="en-CN" sz="1400" dirty="0"/>
          </a:p>
          <a:p>
            <a:r>
              <a:rPr lang="en-CN" sz="1400" dirty="0"/>
              <a:t>Constants</a:t>
            </a:r>
          </a:p>
          <a:p>
            <a:pPr lvl="1"/>
            <a:r>
              <a:rPr lang="en-CN" sz="1400" dirty="0"/>
              <a:t>大写</a:t>
            </a:r>
            <a:r>
              <a:rPr lang="en-US" altLang="zh-CN" sz="1400" dirty="0"/>
              <a:t>,</a:t>
            </a:r>
            <a:r>
              <a:rPr lang="zh-CN" altLang="en-US" sz="1400" dirty="0"/>
              <a:t> 下划线</a:t>
            </a:r>
            <a:endParaRPr lang="en-US" altLang="zh-CN" sz="1400" dirty="0"/>
          </a:p>
          <a:p>
            <a:pPr lvl="1"/>
            <a:r>
              <a:rPr lang="zh-CN" altLang="en-US" sz="1400" dirty="0"/>
              <a:t>可以修改</a:t>
            </a:r>
            <a:r>
              <a:rPr lang="en-US" altLang="zh-CN" sz="1400" dirty="0"/>
              <a:t>,</a:t>
            </a:r>
            <a:r>
              <a:rPr lang="zh-CN" altLang="en-US" sz="1400" dirty="0"/>
              <a:t> 但是不要这么做</a:t>
            </a:r>
            <a:r>
              <a:rPr lang="en-US" altLang="zh-CN" sz="1400" dirty="0"/>
              <a:t>,</a:t>
            </a:r>
            <a:r>
              <a:rPr lang="zh-CN" altLang="en-US" sz="1400" dirty="0"/>
              <a:t> 并且有警告</a:t>
            </a:r>
            <a:endParaRPr lang="en-CN" sz="1400" dirty="0"/>
          </a:p>
          <a:p>
            <a:endParaRPr lang="en-CN" sz="1400" dirty="0"/>
          </a:p>
          <a:p>
            <a:r>
              <a:rPr lang="en-CN" sz="1400" dirty="0"/>
              <a:t>Nil</a:t>
            </a:r>
          </a:p>
          <a:p>
            <a:pPr lvl="1"/>
            <a:r>
              <a:rPr lang="en-US" sz="1400" dirty="0"/>
              <a:t>n</a:t>
            </a:r>
            <a:r>
              <a:rPr lang="en-CN" sz="1400" dirty="0"/>
              <a:t>il.class.    =&gt; NilClass</a:t>
            </a:r>
          </a:p>
          <a:p>
            <a:pPr lvl="1"/>
            <a:r>
              <a:rPr lang="en-US" sz="1400" dirty="0"/>
              <a:t>n</a:t>
            </a:r>
            <a:r>
              <a:rPr lang="en-CN" sz="1400" dirty="0"/>
              <a:t>il.nil?        =&gt; true</a:t>
            </a:r>
          </a:p>
          <a:p>
            <a:pPr lvl="1"/>
            <a:r>
              <a:rPr lang="en-CN" sz="1400" dirty="0"/>
              <a:t>b.nil? 等价于</a:t>
            </a:r>
            <a:r>
              <a:rPr lang="zh-CN" altLang="en-US" sz="1400" dirty="0"/>
              <a:t> </a:t>
            </a:r>
            <a:r>
              <a:rPr lang="en-US" altLang="zh-CN" sz="1400" dirty="0"/>
              <a:t>!b</a:t>
            </a:r>
            <a:endParaRPr lang="en-CN" sz="1400" dirty="0"/>
          </a:p>
          <a:p>
            <a:pPr marL="0" indent="0">
              <a:buNone/>
            </a:pPr>
            <a:endParaRPr lang="en-CN" sz="1400" dirty="0"/>
          </a:p>
          <a:p>
            <a:endParaRPr lang="en-CN" sz="1400" dirty="0"/>
          </a:p>
          <a:p>
            <a:pPr marL="0" indent="0">
              <a:buNone/>
            </a:pPr>
            <a:endParaRPr lang="en-CN" sz="1400" dirty="0"/>
          </a:p>
        </p:txBody>
      </p:sp>
    </p:spTree>
    <p:extLst>
      <p:ext uri="{BB962C8B-B14F-4D97-AF65-F5344CB8AC3E}">
        <p14:creationId xmlns:p14="http://schemas.microsoft.com/office/powerpoint/2010/main" val="34950256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7C540F-2DB5-427A-858D-20351D5410E6}"/>
              </a:ext>
            </a:extLst>
          </p:cNvPr>
          <p:cNvSpPr txBox="1">
            <a:spLocks noGrp="1"/>
          </p:cNvSpPr>
          <p:nvPr>
            <p:ph type="body" sz="quarter" idx="10"/>
          </p:nvPr>
        </p:nvSpPr>
        <p:spPr>
          <a:xfrm>
            <a:off x="467091" y="1127934"/>
            <a:ext cx="5429692" cy="4724370"/>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 </a:t>
            </a:r>
            <a:r>
              <a:rPr lang="en-US" sz="2000" dirty="0" err="1">
                <a:latin typeface="Roboto Condensed Light" panose="02000000000000000000" pitchFamily="2" charset="0"/>
                <a:ea typeface="Roboto Condensed Light" panose="02000000000000000000" pitchFamily="2" charset="0"/>
                <a:cs typeface="Calibri" panose="020F0502020204030204"/>
              </a:rPr>
              <a:t>安装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Hello</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World</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Ruby常用对象</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400" i="1" dirty="0" err="1">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Ruby中的方法</a:t>
            </a:r>
            <a:r>
              <a:rPr lang="en-US" altLang="zh-CN"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a:t>
            </a:r>
            <a:r>
              <a:rPr lang="zh-CN" altLang="en-US"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 代码块</a:t>
            </a:r>
            <a:r>
              <a:rPr lang="en-US" altLang="zh-CN"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a:t>
            </a:r>
            <a:r>
              <a:rPr lang="zh-CN" altLang="en-US"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 </a:t>
            </a:r>
            <a:r>
              <a:rPr lang="en-US" altLang="zh-CN"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Proc</a:t>
            </a:r>
            <a:r>
              <a:rPr lang="zh-CN" altLang="en-US"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和</a:t>
            </a:r>
            <a:r>
              <a:rPr lang="en-US" altLang="zh-CN"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Lambda</a:t>
            </a:r>
            <a:endParaRPr lang="en-US"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Ruby中的类</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Comparable和Enumerable</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打包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a:lnSpc>
                <a:spcPct val="150000"/>
              </a:lnSpc>
            </a:pPr>
            <a:endParaRPr lang="en-US" sz="2000" dirty="0">
              <a:latin typeface="Roboto Condensed Light" panose="02000000000000000000" pitchFamily="2" charset="0"/>
              <a:ea typeface="Roboto Condensed Light" panose="02000000000000000000" pitchFamily="2" charset="0"/>
              <a:cs typeface="Calibri" panose="020F0502020204030204"/>
            </a:endParaRPr>
          </a:p>
        </p:txBody>
      </p:sp>
      <p:sp>
        <p:nvSpPr>
          <p:cNvPr id="4" name="Title 6">
            <a:extLst>
              <a:ext uri="{FF2B5EF4-FFF2-40B4-BE49-F238E27FC236}">
                <a16:creationId xmlns:a16="http://schemas.microsoft.com/office/drawing/2014/main" id="{49C68F6E-30E0-4912-B5F4-812096730EF4}"/>
              </a:ext>
            </a:extLst>
          </p:cNvPr>
          <p:cNvSpPr txBox="1">
            <a:spLocks/>
          </p:cNvSpPr>
          <p:nvPr/>
        </p:nvSpPr>
        <p:spPr>
          <a:xfrm>
            <a:off x="609600" y="274638"/>
            <a:ext cx="10972800" cy="1143000"/>
          </a:xfrm>
          <a:prstGeom prst="rect">
            <a:avLst/>
          </a:prstGeom>
        </p:spPr>
        <p:txBody>
          <a:bodyPr/>
          <a:lstStyle>
            <a:lvl1pPr algn="l" defTabSz="914400" rtl="0" eaLnBrk="1" latinLnBrk="0" hangingPunct="1">
              <a:lnSpc>
                <a:spcPct val="90000"/>
              </a:lnSpc>
              <a:spcBef>
                <a:spcPct val="0"/>
              </a:spcBef>
              <a:buNone/>
              <a:defRPr sz="4400" b="1" kern="1200">
                <a:solidFill>
                  <a:schemeClr val="tx1"/>
                </a:solidFill>
                <a:latin typeface="Roboto Condensed Light" panose="02000000000000000000" pitchFamily="2" charset="0"/>
                <a:ea typeface="Roboto Condensed Light" panose="02000000000000000000" pitchFamily="2" charset="0"/>
                <a:cs typeface="+mj-cs"/>
              </a:defRPr>
            </a:lvl1pPr>
          </a:lstStyle>
          <a:p>
            <a:endParaRPr lang="en-US" dirty="0"/>
          </a:p>
        </p:txBody>
      </p:sp>
    </p:spTree>
    <p:extLst>
      <p:ext uri="{BB962C8B-B14F-4D97-AF65-F5344CB8AC3E}">
        <p14:creationId xmlns:p14="http://schemas.microsoft.com/office/powerpoint/2010/main" val="40554311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D6E61-F812-9441-95DA-E88685C4957A}"/>
              </a:ext>
            </a:extLst>
          </p:cNvPr>
          <p:cNvSpPr>
            <a:spLocks noGrp="1"/>
          </p:cNvSpPr>
          <p:nvPr>
            <p:ph type="title"/>
          </p:nvPr>
        </p:nvSpPr>
        <p:spPr/>
        <p:txBody>
          <a:bodyPr/>
          <a:lstStyle/>
          <a:p>
            <a:r>
              <a:rPr lang="en-CN" dirty="0"/>
              <a:t>Ruby中的方法</a:t>
            </a:r>
          </a:p>
        </p:txBody>
      </p:sp>
      <p:sp>
        <p:nvSpPr>
          <p:cNvPr id="3" name="Content Placeholder 2">
            <a:extLst>
              <a:ext uri="{FF2B5EF4-FFF2-40B4-BE49-F238E27FC236}">
                <a16:creationId xmlns:a16="http://schemas.microsoft.com/office/drawing/2014/main" id="{DC2AAD05-17B7-2B4A-9581-826050C83493}"/>
              </a:ext>
            </a:extLst>
          </p:cNvPr>
          <p:cNvSpPr>
            <a:spLocks noGrp="1"/>
          </p:cNvSpPr>
          <p:nvPr>
            <p:ph idx="1"/>
          </p:nvPr>
        </p:nvSpPr>
        <p:spPr/>
        <p:txBody>
          <a:bodyPr/>
          <a:lstStyle/>
          <a:p>
            <a:r>
              <a:rPr lang="en-CN" dirty="0"/>
              <a:t>定义</a:t>
            </a:r>
          </a:p>
          <a:p>
            <a:r>
              <a:rPr lang="en-CN" dirty="0"/>
              <a:t>返回值</a:t>
            </a:r>
          </a:p>
          <a:p>
            <a:pPr lvl="1"/>
            <a:r>
              <a:rPr lang="en-CN" dirty="0"/>
              <a:t>减少return</a:t>
            </a:r>
            <a:r>
              <a:rPr lang="en-US" altLang="zh-CN" dirty="0"/>
              <a:t>,</a:t>
            </a:r>
            <a:r>
              <a:rPr lang="zh-CN" altLang="en-US" dirty="0"/>
              <a:t> 或者提前</a:t>
            </a:r>
            <a:r>
              <a:rPr lang="en-US" altLang="zh-CN" dirty="0"/>
              <a:t>return</a:t>
            </a:r>
            <a:endParaRPr lang="en-CN" dirty="0"/>
          </a:p>
          <a:p>
            <a:pPr lvl="1"/>
            <a:r>
              <a:rPr lang="en-CN" dirty="0"/>
              <a:t>退出函数的最后一句默认为返回值</a:t>
            </a:r>
          </a:p>
          <a:p>
            <a:r>
              <a:rPr lang="en-CN" dirty="0"/>
              <a:t>方法别名 alias pp puts</a:t>
            </a:r>
          </a:p>
          <a:p>
            <a:r>
              <a:rPr lang="en-CN" dirty="0"/>
              <a:t>运算符也是方法</a:t>
            </a:r>
          </a:p>
          <a:p>
            <a:r>
              <a:rPr lang="en-CN" dirty="0"/>
              <a:t>默认参数</a:t>
            </a:r>
          </a:p>
        </p:txBody>
      </p:sp>
    </p:spTree>
    <p:extLst>
      <p:ext uri="{BB962C8B-B14F-4D97-AF65-F5344CB8AC3E}">
        <p14:creationId xmlns:p14="http://schemas.microsoft.com/office/powerpoint/2010/main" val="3570370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7C540F-2DB5-427A-858D-20351D5410E6}"/>
              </a:ext>
            </a:extLst>
          </p:cNvPr>
          <p:cNvSpPr txBox="1">
            <a:spLocks noGrp="1"/>
          </p:cNvSpPr>
          <p:nvPr>
            <p:ph type="body" sz="quarter" idx="10"/>
          </p:nvPr>
        </p:nvSpPr>
        <p:spPr>
          <a:xfrm>
            <a:off x="467091" y="1127934"/>
            <a:ext cx="4687502" cy="4632037"/>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 </a:t>
            </a:r>
            <a:r>
              <a:rPr lang="en-US" sz="2000" dirty="0" err="1">
                <a:latin typeface="Roboto Condensed Light" panose="02000000000000000000" pitchFamily="2" charset="0"/>
                <a:ea typeface="Roboto Condensed Light" panose="02000000000000000000" pitchFamily="2" charset="0"/>
                <a:cs typeface="Calibri" panose="020F0502020204030204"/>
              </a:rPr>
              <a:t>安装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Hello</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World</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Ruby常用对象</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Ruby中的方法</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代码块</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Proc</a:t>
            </a:r>
            <a:r>
              <a:rPr lang="zh-CN" altLang="en-US" sz="2000" dirty="0">
                <a:latin typeface="Roboto Condensed Light" panose="02000000000000000000" pitchFamily="2" charset="0"/>
                <a:ea typeface="Roboto Condensed Light" panose="02000000000000000000" pitchFamily="2" charset="0"/>
                <a:cs typeface="Calibri" panose="020F0502020204030204"/>
              </a:rPr>
              <a:t>和</a:t>
            </a:r>
            <a:r>
              <a:rPr lang="en-US" altLang="zh-CN" sz="2000" dirty="0">
                <a:latin typeface="Roboto Condensed Light" panose="02000000000000000000" pitchFamily="2" charset="0"/>
                <a:ea typeface="Roboto Condensed Light" panose="02000000000000000000" pitchFamily="2" charset="0"/>
                <a:cs typeface="Calibri" panose="020F0502020204030204"/>
              </a:rPr>
              <a:t>Lambda</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Ruby中的类</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Comparable和Enumerable</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打包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a:lnSpc>
                <a:spcPct val="150000"/>
              </a:lnSpc>
            </a:pPr>
            <a:endParaRPr lang="en-US" sz="2000" dirty="0">
              <a:latin typeface="Roboto Condensed Light" panose="02000000000000000000" pitchFamily="2" charset="0"/>
              <a:ea typeface="Roboto Condensed Light" panose="02000000000000000000" pitchFamily="2" charset="0"/>
              <a:cs typeface="Calibri" panose="020F0502020204030204"/>
            </a:endParaRPr>
          </a:p>
        </p:txBody>
      </p:sp>
      <p:sp>
        <p:nvSpPr>
          <p:cNvPr id="4" name="Title 6">
            <a:extLst>
              <a:ext uri="{FF2B5EF4-FFF2-40B4-BE49-F238E27FC236}">
                <a16:creationId xmlns:a16="http://schemas.microsoft.com/office/drawing/2014/main" id="{49C68F6E-30E0-4912-B5F4-812096730EF4}"/>
              </a:ext>
            </a:extLst>
          </p:cNvPr>
          <p:cNvSpPr txBox="1">
            <a:spLocks/>
          </p:cNvSpPr>
          <p:nvPr/>
        </p:nvSpPr>
        <p:spPr>
          <a:xfrm>
            <a:off x="609600" y="274638"/>
            <a:ext cx="10972800" cy="1143000"/>
          </a:xfrm>
          <a:prstGeom prst="rect">
            <a:avLst/>
          </a:prstGeom>
        </p:spPr>
        <p:txBody>
          <a:bodyPr/>
          <a:lstStyle>
            <a:lvl1pPr algn="l" defTabSz="914400" rtl="0" eaLnBrk="1" latinLnBrk="0" hangingPunct="1">
              <a:lnSpc>
                <a:spcPct val="90000"/>
              </a:lnSpc>
              <a:spcBef>
                <a:spcPct val="0"/>
              </a:spcBef>
              <a:buNone/>
              <a:defRPr sz="4400" b="1" kern="1200">
                <a:solidFill>
                  <a:schemeClr val="tx1"/>
                </a:solidFill>
                <a:latin typeface="Roboto Condensed Light" panose="02000000000000000000" pitchFamily="2" charset="0"/>
                <a:ea typeface="Roboto Condensed Light" panose="02000000000000000000" pitchFamily="2" charset="0"/>
                <a:cs typeface="+mj-cs"/>
              </a:defRPr>
            </a:lvl1pPr>
          </a:lstStyle>
          <a:p>
            <a:r>
              <a:rPr lang="en-US">
                <a:latin typeface="Roboto Condensed Light"/>
                <a:ea typeface="Roboto Condensed Light"/>
              </a:rPr>
              <a:t>Agenda</a:t>
            </a:r>
            <a:endParaRPr lang="en-US"/>
          </a:p>
        </p:txBody>
      </p:sp>
    </p:spTree>
    <p:extLst>
      <p:ext uri="{BB962C8B-B14F-4D97-AF65-F5344CB8AC3E}">
        <p14:creationId xmlns:p14="http://schemas.microsoft.com/office/powerpoint/2010/main" val="2401758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D6E61-F812-9441-95DA-E88685C4957A}"/>
              </a:ext>
            </a:extLst>
          </p:cNvPr>
          <p:cNvSpPr>
            <a:spLocks noGrp="1"/>
          </p:cNvSpPr>
          <p:nvPr>
            <p:ph type="title"/>
          </p:nvPr>
        </p:nvSpPr>
        <p:spPr/>
        <p:txBody>
          <a:bodyPr/>
          <a:lstStyle/>
          <a:p>
            <a:r>
              <a:rPr lang="en-US" dirty="0"/>
              <a:t>B</a:t>
            </a:r>
            <a:r>
              <a:rPr lang="en-CN" dirty="0"/>
              <a:t>lock</a:t>
            </a:r>
            <a:r>
              <a:rPr lang="zh-CN" altLang="en-US" dirty="0"/>
              <a:t> </a:t>
            </a:r>
            <a:r>
              <a:rPr lang="en-US" altLang="zh-CN" dirty="0"/>
              <a:t>Variable</a:t>
            </a:r>
            <a:r>
              <a:rPr lang="zh-CN" altLang="en-US" dirty="0"/>
              <a:t> </a:t>
            </a:r>
            <a:r>
              <a:rPr lang="en-US" altLang="zh-CN" dirty="0"/>
              <a:t>(</a:t>
            </a:r>
            <a:r>
              <a:rPr lang="zh-CN" altLang="en-US" dirty="0"/>
              <a:t>代码块</a:t>
            </a:r>
            <a:r>
              <a:rPr lang="en-US" altLang="zh-CN" dirty="0"/>
              <a:t>)</a:t>
            </a:r>
            <a:endParaRPr lang="en-CN" dirty="0"/>
          </a:p>
        </p:txBody>
      </p:sp>
      <p:sp>
        <p:nvSpPr>
          <p:cNvPr id="3" name="Content Placeholder 2">
            <a:extLst>
              <a:ext uri="{FF2B5EF4-FFF2-40B4-BE49-F238E27FC236}">
                <a16:creationId xmlns:a16="http://schemas.microsoft.com/office/drawing/2014/main" id="{DC2AAD05-17B7-2B4A-9581-826050C83493}"/>
              </a:ext>
            </a:extLst>
          </p:cNvPr>
          <p:cNvSpPr>
            <a:spLocks noGrp="1"/>
          </p:cNvSpPr>
          <p:nvPr>
            <p:ph idx="1"/>
          </p:nvPr>
        </p:nvSpPr>
        <p:spPr/>
        <p:txBody>
          <a:bodyPr/>
          <a:lstStyle/>
          <a:p>
            <a:r>
              <a:rPr lang="en-US" altLang="zh-CN" dirty="0"/>
              <a:t>5.times do</a:t>
            </a:r>
          </a:p>
          <a:p>
            <a:pPr marL="0" indent="0">
              <a:buNone/>
            </a:pPr>
            <a:r>
              <a:rPr lang="en-US" altLang="zh-CN" dirty="0"/>
              <a:t>	p ‘hello’</a:t>
            </a:r>
          </a:p>
          <a:p>
            <a:pPr marL="0" indent="0">
              <a:buNone/>
            </a:pPr>
            <a:r>
              <a:rPr lang="en-US" altLang="zh-CN" dirty="0"/>
              <a:t>  end</a:t>
            </a:r>
          </a:p>
          <a:p>
            <a:pPr lvl="1"/>
            <a:r>
              <a:rPr lang="zh-CN" altLang="en-US" dirty="0"/>
              <a:t>多行</a:t>
            </a:r>
            <a:endParaRPr lang="en-US" altLang="zh-CN" dirty="0"/>
          </a:p>
          <a:p>
            <a:pPr marL="0" indent="0">
              <a:buNone/>
            </a:pPr>
            <a:endParaRPr lang="en-US" altLang="zh-CN" dirty="0"/>
          </a:p>
          <a:p>
            <a:r>
              <a:rPr lang="en-US" altLang="zh-CN" dirty="0"/>
              <a:t>5.times { p ‘hello’ } </a:t>
            </a:r>
          </a:p>
          <a:p>
            <a:pPr lvl="1"/>
            <a:r>
              <a:rPr lang="zh-CN" altLang="en-CN" dirty="0"/>
              <a:t>单行</a:t>
            </a:r>
            <a:endParaRPr lang="en-US" altLang="zh-CN" dirty="0"/>
          </a:p>
        </p:txBody>
      </p:sp>
    </p:spTree>
    <p:extLst>
      <p:ext uri="{BB962C8B-B14F-4D97-AF65-F5344CB8AC3E}">
        <p14:creationId xmlns:p14="http://schemas.microsoft.com/office/powerpoint/2010/main" val="11879088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5108E-5330-614F-8F88-514D7B386D73}"/>
              </a:ext>
            </a:extLst>
          </p:cNvPr>
          <p:cNvSpPr>
            <a:spLocks noGrp="1"/>
          </p:cNvSpPr>
          <p:nvPr>
            <p:ph type="title"/>
          </p:nvPr>
        </p:nvSpPr>
        <p:spPr/>
        <p:txBody>
          <a:bodyPr/>
          <a:lstStyle/>
          <a:p>
            <a:r>
              <a:rPr lang="en-CN" dirty="0"/>
              <a:t>Proc &amp; Lambda</a:t>
            </a:r>
          </a:p>
        </p:txBody>
      </p:sp>
      <p:sp>
        <p:nvSpPr>
          <p:cNvPr id="3" name="Content Placeholder 2">
            <a:extLst>
              <a:ext uri="{FF2B5EF4-FFF2-40B4-BE49-F238E27FC236}">
                <a16:creationId xmlns:a16="http://schemas.microsoft.com/office/drawing/2014/main" id="{9A720093-24B3-1A4F-9E9C-EE001BF34D64}"/>
              </a:ext>
            </a:extLst>
          </p:cNvPr>
          <p:cNvSpPr>
            <a:spLocks noGrp="1"/>
          </p:cNvSpPr>
          <p:nvPr>
            <p:ph idx="1"/>
          </p:nvPr>
        </p:nvSpPr>
        <p:spPr/>
        <p:txBody>
          <a:bodyPr/>
          <a:lstStyle/>
          <a:p>
            <a:r>
              <a:rPr lang="en-CN" dirty="0"/>
              <a:t>Proc</a:t>
            </a:r>
          </a:p>
          <a:p>
            <a:pPr lvl="1"/>
            <a:r>
              <a:rPr lang="en-US" dirty="0"/>
              <a:t>p = </a:t>
            </a:r>
            <a:r>
              <a:rPr lang="en-US" dirty="0" err="1"/>
              <a:t>Proc.new</a:t>
            </a:r>
            <a:r>
              <a:rPr lang="en-US" dirty="0"/>
              <a:t> {|x| p x}</a:t>
            </a:r>
          </a:p>
          <a:p>
            <a:pPr lvl="1"/>
            <a:r>
              <a:rPr lang="en-US" dirty="0"/>
              <a:t>P</a:t>
            </a:r>
            <a:r>
              <a:rPr lang="en-US" altLang="zh-CN" dirty="0"/>
              <a:t>1</a:t>
            </a:r>
            <a:r>
              <a:rPr lang="zh-CN" altLang="en-US" dirty="0"/>
              <a:t> </a:t>
            </a:r>
            <a:r>
              <a:rPr lang="en-US" altLang="zh-CN" dirty="0"/>
              <a:t>=</a:t>
            </a:r>
            <a:r>
              <a:rPr lang="zh-CN" altLang="en-US" dirty="0"/>
              <a:t> </a:t>
            </a:r>
            <a:r>
              <a:rPr lang="en-US" altLang="zh-CN" dirty="0"/>
              <a:t>proc {|x| p x}</a:t>
            </a:r>
            <a:endParaRPr lang="en-CN" dirty="0"/>
          </a:p>
          <a:p>
            <a:r>
              <a:rPr lang="en-CN" dirty="0"/>
              <a:t>Lambda (匿名方法</a:t>
            </a:r>
            <a:r>
              <a:rPr lang="en-US" altLang="zh-CN" dirty="0"/>
              <a:t>)</a:t>
            </a:r>
            <a:endParaRPr lang="en-CN" dirty="0"/>
          </a:p>
          <a:p>
            <a:pPr lvl="1"/>
            <a:r>
              <a:rPr lang="en-US" dirty="0"/>
              <a:t>l = lambda {|x| p x}</a:t>
            </a:r>
          </a:p>
          <a:p>
            <a:pPr lvl="1"/>
            <a:r>
              <a:rPr lang="en-US" dirty="0"/>
              <a:t>L1 = -&gt;(x) {p x}</a:t>
            </a:r>
            <a:endParaRPr lang="en-CN" dirty="0"/>
          </a:p>
        </p:txBody>
      </p:sp>
    </p:spTree>
    <p:extLst>
      <p:ext uri="{BB962C8B-B14F-4D97-AF65-F5344CB8AC3E}">
        <p14:creationId xmlns:p14="http://schemas.microsoft.com/office/powerpoint/2010/main" val="8701861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43642-3586-FF40-B327-15851C33C7C4}"/>
              </a:ext>
            </a:extLst>
          </p:cNvPr>
          <p:cNvSpPr>
            <a:spLocks noGrp="1"/>
          </p:cNvSpPr>
          <p:nvPr>
            <p:ph type="title"/>
          </p:nvPr>
        </p:nvSpPr>
        <p:spPr/>
        <p:txBody>
          <a:bodyPr/>
          <a:lstStyle/>
          <a:p>
            <a:r>
              <a:rPr lang="en-CN" dirty="0"/>
              <a:t>三者区别</a:t>
            </a:r>
          </a:p>
        </p:txBody>
      </p:sp>
      <p:sp>
        <p:nvSpPr>
          <p:cNvPr id="3" name="Content Placeholder 2">
            <a:extLst>
              <a:ext uri="{FF2B5EF4-FFF2-40B4-BE49-F238E27FC236}">
                <a16:creationId xmlns:a16="http://schemas.microsoft.com/office/drawing/2014/main" id="{048C9990-B6EA-504F-BEC5-7AC9B1A2AC4B}"/>
              </a:ext>
            </a:extLst>
          </p:cNvPr>
          <p:cNvSpPr>
            <a:spLocks noGrp="1"/>
          </p:cNvSpPr>
          <p:nvPr>
            <p:ph idx="1"/>
          </p:nvPr>
        </p:nvSpPr>
        <p:spPr/>
        <p:txBody>
          <a:bodyPr/>
          <a:lstStyle/>
          <a:p>
            <a:r>
              <a:rPr lang="en-CN" dirty="0"/>
              <a:t>方法和代码块</a:t>
            </a:r>
            <a:r>
              <a:rPr lang="en-US" altLang="zh-CN" dirty="0"/>
              <a:t>,</a:t>
            </a:r>
            <a:r>
              <a:rPr lang="zh-CN" altLang="en-US" dirty="0"/>
              <a:t> 不是对象</a:t>
            </a:r>
            <a:r>
              <a:rPr lang="en-US" altLang="zh-CN" dirty="0"/>
              <a:t>;</a:t>
            </a:r>
            <a:r>
              <a:rPr lang="zh-CN" altLang="en-US" dirty="0"/>
              <a:t> </a:t>
            </a:r>
            <a:r>
              <a:rPr lang="en-CN" altLang="zh-CN" dirty="0"/>
              <a:t>Proc</a:t>
            </a:r>
            <a:r>
              <a:rPr lang="zh-CN" altLang="en-CN" dirty="0"/>
              <a:t>和</a:t>
            </a:r>
            <a:r>
              <a:rPr lang="en-US" altLang="zh-CN" dirty="0"/>
              <a:t>Lambda</a:t>
            </a:r>
            <a:r>
              <a:rPr lang="zh-CN" altLang="en-US" dirty="0"/>
              <a:t>是代码块的对象版本</a:t>
            </a:r>
            <a:r>
              <a:rPr lang="en-US" altLang="zh-CN" dirty="0"/>
              <a:t>, </a:t>
            </a:r>
            <a:r>
              <a:rPr lang="zh-CN" altLang="en-CN" dirty="0"/>
              <a:t>可复用</a:t>
            </a:r>
            <a:endParaRPr lang="en-US" altLang="zh-CN" dirty="0"/>
          </a:p>
          <a:p>
            <a:endParaRPr lang="en-US" altLang="zh-CN" dirty="0"/>
          </a:p>
          <a:p>
            <a:r>
              <a:rPr lang="en-US" altLang="zh-CN" dirty="0"/>
              <a:t>Lambda</a:t>
            </a:r>
            <a:r>
              <a:rPr lang="zh-CN" altLang="en-US" dirty="0"/>
              <a:t>继承</a:t>
            </a:r>
            <a:r>
              <a:rPr lang="en-US" altLang="zh-CN" dirty="0"/>
              <a:t>Proc,</a:t>
            </a:r>
            <a:r>
              <a:rPr lang="zh-CN" altLang="en-US" dirty="0"/>
              <a:t> 也就是说</a:t>
            </a:r>
            <a:r>
              <a:rPr lang="en-US" altLang="zh-CN" dirty="0"/>
              <a:t>lambda</a:t>
            </a:r>
            <a:r>
              <a:rPr lang="zh-CN" altLang="en-US" dirty="0"/>
              <a:t>也是一种</a:t>
            </a:r>
            <a:r>
              <a:rPr lang="en-US" altLang="zh-CN" dirty="0"/>
              <a:t>Proc</a:t>
            </a:r>
          </a:p>
          <a:p>
            <a:endParaRPr lang="en-US" altLang="zh-CN" dirty="0"/>
          </a:p>
          <a:p>
            <a:r>
              <a:rPr lang="en-US" altLang="zh-CN" dirty="0"/>
              <a:t>Proc</a:t>
            </a:r>
            <a:r>
              <a:rPr lang="zh-CN" altLang="en-US" dirty="0"/>
              <a:t>更像是代码内嵌</a:t>
            </a:r>
            <a:r>
              <a:rPr lang="en-US" altLang="zh-CN" dirty="0"/>
              <a:t>,</a:t>
            </a:r>
            <a:r>
              <a:rPr lang="zh-CN" altLang="en-US" dirty="0"/>
              <a:t> </a:t>
            </a:r>
            <a:r>
              <a:rPr lang="en-US" altLang="zh-CN" dirty="0"/>
              <a:t>Lambda</a:t>
            </a:r>
            <a:r>
              <a:rPr lang="zh-CN" altLang="en-US" dirty="0"/>
              <a:t>更像是方法调用</a:t>
            </a:r>
            <a:r>
              <a:rPr lang="en-US" altLang="zh-CN" dirty="0"/>
              <a:t>;</a:t>
            </a:r>
            <a:r>
              <a:rPr lang="zh-CN" altLang="en-US" dirty="0"/>
              <a:t> 以</a:t>
            </a:r>
            <a:r>
              <a:rPr lang="en-US" altLang="zh-CN" dirty="0"/>
              <a:t>return</a:t>
            </a:r>
            <a:r>
              <a:rPr lang="zh-CN" altLang="en-US" dirty="0"/>
              <a:t>为例</a:t>
            </a:r>
            <a:endParaRPr lang="en-US" altLang="zh-CN" dirty="0"/>
          </a:p>
          <a:p>
            <a:endParaRPr lang="en-US" altLang="zh-CN" dirty="0"/>
          </a:p>
          <a:p>
            <a:r>
              <a:rPr lang="en-US" altLang="zh-CN" dirty="0"/>
              <a:t>Proc</a:t>
            </a:r>
            <a:r>
              <a:rPr lang="zh-CN" altLang="en-US" dirty="0"/>
              <a:t>应用较少</a:t>
            </a:r>
            <a:r>
              <a:rPr lang="en-US" altLang="zh-CN" dirty="0"/>
              <a:t>,</a:t>
            </a:r>
            <a:r>
              <a:rPr lang="zh-CN" altLang="en-US" dirty="0"/>
              <a:t> 多数情况使用代码块和</a:t>
            </a:r>
            <a:r>
              <a:rPr lang="en-US" altLang="zh-CN" dirty="0"/>
              <a:t>Lambda</a:t>
            </a:r>
          </a:p>
          <a:p>
            <a:pPr lvl="1"/>
            <a:r>
              <a:rPr lang="en-US" altLang="zh-CN" strike="sngStrike" dirty="0"/>
              <a:t>Stu</a:t>
            </a:r>
            <a:r>
              <a:rPr lang="zh-CN" altLang="en-US" strike="sngStrike" dirty="0"/>
              <a:t>建议不再使用</a:t>
            </a:r>
            <a:r>
              <a:rPr lang="en-US" altLang="zh-CN" strike="sngStrike" dirty="0"/>
              <a:t>Lambda</a:t>
            </a:r>
          </a:p>
        </p:txBody>
      </p:sp>
    </p:spTree>
    <p:extLst>
      <p:ext uri="{BB962C8B-B14F-4D97-AF65-F5344CB8AC3E}">
        <p14:creationId xmlns:p14="http://schemas.microsoft.com/office/powerpoint/2010/main" val="2896661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7C540F-2DB5-427A-858D-20351D5410E6}"/>
              </a:ext>
            </a:extLst>
          </p:cNvPr>
          <p:cNvSpPr txBox="1">
            <a:spLocks noGrp="1"/>
          </p:cNvSpPr>
          <p:nvPr>
            <p:ph type="body" sz="quarter" idx="10"/>
          </p:nvPr>
        </p:nvSpPr>
        <p:spPr>
          <a:xfrm>
            <a:off x="467091" y="1127934"/>
            <a:ext cx="4687502" cy="4724370"/>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 </a:t>
            </a:r>
            <a:r>
              <a:rPr lang="en-US" sz="2000" dirty="0" err="1">
                <a:latin typeface="Roboto Condensed Light" panose="02000000000000000000" pitchFamily="2" charset="0"/>
                <a:ea typeface="Roboto Condensed Light" panose="02000000000000000000" pitchFamily="2" charset="0"/>
                <a:cs typeface="Calibri" panose="020F0502020204030204"/>
              </a:rPr>
              <a:t>安装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Hello</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World</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Ruby常用对象</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Ruby中的方法</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代码块</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Proc</a:t>
            </a:r>
            <a:r>
              <a:rPr lang="zh-CN" altLang="en-US" sz="2000" dirty="0">
                <a:latin typeface="Roboto Condensed Light" panose="02000000000000000000" pitchFamily="2" charset="0"/>
                <a:ea typeface="Roboto Condensed Light" panose="02000000000000000000" pitchFamily="2" charset="0"/>
                <a:cs typeface="Calibri" panose="020F0502020204030204"/>
              </a:rPr>
              <a:t>和</a:t>
            </a:r>
            <a:r>
              <a:rPr lang="en-US" altLang="zh-CN" sz="2000" dirty="0">
                <a:latin typeface="Roboto Condensed Light" panose="02000000000000000000" pitchFamily="2" charset="0"/>
                <a:ea typeface="Roboto Condensed Light" panose="02000000000000000000" pitchFamily="2" charset="0"/>
                <a:cs typeface="Calibri" panose="020F0502020204030204"/>
              </a:rPr>
              <a:t>Lambda</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400" dirty="0" err="1">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Ruby中的类</a:t>
            </a:r>
            <a:endParaRPr lang="en-US" sz="2400"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Comparable和Enumerable</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打包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a:lnSpc>
                <a:spcPct val="150000"/>
              </a:lnSpc>
            </a:pPr>
            <a:endParaRPr lang="en-US" sz="2000" dirty="0">
              <a:latin typeface="Roboto Condensed Light" panose="02000000000000000000" pitchFamily="2" charset="0"/>
              <a:ea typeface="Roboto Condensed Light" panose="02000000000000000000" pitchFamily="2" charset="0"/>
              <a:cs typeface="Calibri" panose="020F0502020204030204"/>
            </a:endParaRPr>
          </a:p>
        </p:txBody>
      </p:sp>
      <p:sp>
        <p:nvSpPr>
          <p:cNvPr id="4" name="Title 6">
            <a:extLst>
              <a:ext uri="{FF2B5EF4-FFF2-40B4-BE49-F238E27FC236}">
                <a16:creationId xmlns:a16="http://schemas.microsoft.com/office/drawing/2014/main" id="{49C68F6E-30E0-4912-B5F4-812096730EF4}"/>
              </a:ext>
            </a:extLst>
          </p:cNvPr>
          <p:cNvSpPr txBox="1">
            <a:spLocks/>
          </p:cNvSpPr>
          <p:nvPr/>
        </p:nvSpPr>
        <p:spPr>
          <a:xfrm>
            <a:off x="609600" y="274638"/>
            <a:ext cx="10972800" cy="1143000"/>
          </a:xfrm>
          <a:prstGeom prst="rect">
            <a:avLst/>
          </a:prstGeom>
        </p:spPr>
        <p:txBody>
          <a:bodyPr/>
          <a:lstStyle>
            <a:lvl1pPr algn="l" defTabSz="914400" rtl="0" eaLnBrk="1" latinLnBrk="0" hangingPunct="1">
              <a:lnSpc>
                <a:spcPct val="90000"/>
              </a:lnSpc>
              <a:spcBef>
                <a:spcPct val="0"/>
              </a:spcBef>
              <a:buNone/>
              <a:defRPr sz="4400" b="1" kern="1200">
                <a:solidFill>
                  <a:schemeClr val="tx1"/>
                </a:solidFill>
                <a:latin typeface="Roboto Condensed Light" panose="02000000000000000000" pitchFamily="2" charset="0"/>
                <a:ea typeface="Roboto Condensed Light" panose="02000000000000000000" pitchFamily="2" charset="0"/>
                <a:cs typeface="+mj-cs"/>
              </a:defRPr>
            </a:lvl1pPr>
          </a:lstStyle>
          <a:p>
            <a:r>
              <a:rPr lang="en-US">
                <a:latin typeface="Roboto Condensed Light"/>
                <a:ea typeface="Roboto Condensed Light"/>
              </a:rPr>
              <a:t>Agenda</a:t>
            </a:r>
            <a:endParaRPr lang="en-US"/>
          </a:p>
        </p:txBody>
      </p:sp>
    </p:spTree>
    <p:extLst>
      <p:ext uri="{BB962C8B-B14F-4D97-AF65-F5344CB8AC3E}">
        <p14:creationId xmlns:p14="http://schemas.microsoft.com/office/powerpoint/2010/main" val="24776132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66924-473F-5448-8D21-67AAE08BCD61}"/>
              </a:ext>
            </a:extLst>
          </p:cNvPr>
          <p:cNvSpPr>
            <a:spLocks noGrp="1"/>
          </p:cNvSpPr>
          <p:nvPr>
            <p:ph type="title"/>
          </p:nvPr>
        </p:nvSpPr>
        <p:spPr/>
        <p:txBody>
          <a:bodyPr/>
          <a:lstStyle/>
          <a:p>
            <a:r>
              <a:rPr lang="en-CN" dirty="0"/>
              <a:t>练习</a:t>
            </a:r>
            <a:r>
              <a:rPr lang="en-US" altLang="zh-CN" dirty="0"/>
              <a:t>2:</a:t>
            </a:r>
            <a:r>
              <a:rPr lang="zh-CN" altLang="en-US" dirty="0"/>
              <a:t> </a:t>
            </a:r>
            <a:r>
              <a:rPr lang="en-CN" dirty="0"/>
              <a:t>第一个类</a:t>
            </a:r>
          </a:p>
        </p:txBody>
      </p:sp>
      <p:pic>
        <p:nvPicPr>
          <p:cNvPr id="5" name="Picture 4" descr="Graphical user interface, text, application&#10;&#10;Description automatically generated">
            <a:extLst>
              <a:ext uri="{FF2B5EF4-FFF2-40B4-BE49-F238E27FC236}">
                <a16:creationId xmlns:a16="http://schemas.microsoft.com/office/drawing/2014/main" id="{15093F40-9EA5-0D45-9E53-A6546E9DC3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9010" y="1331367"/>
            <a:ext cx="7977468" cy="4504690"/>
          </a:xfrm>
          <a:prstGeom prst="rect">
            <a:avLst/>
          </a:prstGeom>
        </p:spPr>
      </p:pic>
    </p:spTree>
    <p:extLst>
      <p:ext uri="{BB962C8B-B14F-4D97-AF65-F5344CB8AC3E}">
        <p14:creationId xmlns:p14="http://schemas.microsoft.com/office/powerpoint/2010/main" val="13195823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493DF-6C29-3F48-9A3B-CE13985B2BC8}"/>
              </a:ext>
            </a:extLst>
          </p:cNvPr>
          <p:cNvSpPr>
            <a:spLocks noGrp="1"/>
          </p:cNvSpPr>
          <p:nvPr>
            <p:ph type="title"/>
          </p:nvPr>
        </p:nvSpPr>
        <p:spPr/>
        <p:txBody>
          <a:bodyPr/>
          <a:lstStyle/>
          <a:p>
            <a:r>
              <a:rPr lang="en-CN" dirty="0"/>
              <a:t>练习总结</a:t>
            </a:r>
          </a:p>
        </p:txBody>
      </p:sp>
      <p:sp>
        <p:nvSpPr>
          <p:cNvPr id="3" name="Content Placeholder 2">
            <a:extLst>
              <a:ext uri="{FF2B5EF4-FFF2-40B4-BE49-F238E27FC236}">
                <a16:creationId xmlns:a16="http://schemas.microsoft.com/office/drawing/2014/main" id="{0021D9B7-ED85-9641-A1C9-600933BEBC40}"/>
              </a:ext>
            </a:extLst>
          </p:cNvPr>
          <p:cNvSpPr>
            <a:spLocks noGrp="1"/>
          </p:cNvSpPr>
          <p:nvPr>
            <p:ph idx="1"/>
          </p:nvPr>
        </p:nvSpPr>
        <p:spPr/>
        <p:txBody>
          <a:bodyPr>
            <a:normAutofit fontScale="62500" lnSpcReduction="20000"/>
          </a:bodyPr>
          <a:lstStyle/>
          <a:p>
            <a:r>
              <a:rPr lang="en-CN" dirty="0"/>
              <a:t>构造方法</a:t>
            </a:r>
            <a:r>
              <a:rPr lang="zh-CN" altLang="en-US" dirty="0"/>
              <a:t> </a:t>
            </a:r>
            <a:r>
              <a:rPr lang="en-US" altLang="zh-CN" dirty="0"/>
              <a:t>initialize</a:t>
            </a:r>
          </a:p>
          <a:p>
            <a:endParaRPr lang="en-US" altLang="zh-CN" dirty="0"/>
          </a:p>
          <a:p>
            <a:r>
              <a:rPr lang="en-US" altLang="zh-CN" dirty="0"/>
              <a:t>@volume</a:t>
            </a:r>
            <a:r>
              <a:rPr lang="zh-CN" altLang="en-US" dirty="0"/>
              <a:t> 代表实例变量</a:t>
            </a:r>
            <a:endParaRPr lang="en-US" altLang="zh-CN" dirty="0"/>
          </a:p>
          <a:p>
            <a:r>
              <a:rPr lang="en-US" altLang="zh-CN" dirty="0"/>
              <a:t>@@band</a:t>
            </a:r>
            <a:r>
              <a:rPr lang="zh-CN" altLang="en-US" dirty="0"/>
              <a:t> 代表类变量</a:t>
            </a:r>
            <a:endParaRPr lang="en-US" altLang="zh-CN" dirty="0"/>
          </a:p>
          <a:p>
            <a:r>
              <a:rPr lang="en-US" altLang="zh-CN" dirty="0"/>
              <a:t>MAX_VOLUME </a:t>
            </a:r>
            <a:r>
              <a:rPr lang="zh-CN" altLang="en-US" dirty="0"/>
              <a:t>代表常量</a:t>
            </a:r>
            <a:endParaRPr lang="en-US" altLang="zh-CN" dirty="0"/>
          </a:p>
          <a:p>
            <a:endParaRPr lang="en-US" altLang="zh-CN" dirty="0"/>
          </a:p>
          <a:p>
            <a:r>
              <a:rPr lang="en-US" altLang="zh-CN" dirty="0" err="1"/>
              <a:t>attr</a:t>
            </a:r>
            <a:r>
              <a:rPr lang="en-US" altLang="zh-CN" dirty="0"/>
              <a:t>_* :attribute </a:t>
            </a:r>
            <a:r>
              <a:rPr lang="zh-CN" altLang="en-US" dirty="0"/>
              <a:t>访问器方法 </a:t>
            </a:r>
            <a:endParaRPr lang="en-US" altLang="zh-CN" dirty="0"/>
          </a:p>
          <a:p>
            <a:endParaRPr lang="en-US" altLang="zh-CN" dirty="0"/>
          </a:p>
          <a:p>
            <a:r>
              <a:rPr lang="en-US" altLang="zh-CN" dirty="0"/>
              <a:t>Self</a:t>
            </a:r>
          </a:p>
          <a:p>
            <a:endParaRPr lang="en-US" altLang="zh-CN" dirty="0"/>
          </a:p>
          <a:p>
            <a:r>
              <a:rPr lang="zh-CN" altLang="en-US" dirty="0"/>
              <a:t>静态方法的几种创建方式</a:t>
            </a:r>
            <a:endParaRPr lang="en-US" altLang="zh-CN" dirty="0"/>
          </a:p>
          <a:p>
            <a:pPr lvl="1"/>
            <a:r>
              <a:rPr lang="en-US" altLang="zh-CN" dirty="0" err="1"/>
              <a:t>self.xxx</a:t>
            </a:r>
            <a:endParaRPr lang="en-US" altLang="zh-CN" dirty="0"/>
          </a:p>
          <a:p>
            <a:pPr lvl="1"/>
            <a:r>
              <a:rPr lang="en-US" altLang="zh-CN" dirty="0"/>
              <a:t>class &lt;&lt; self</a:t>
            </a:r>
          </a:p>
          <a:p>
            <a:pPr lvl="1"/>
            <a:r>
              <a:rPr lang="en-US" altLang="zh-CN" dirty="0"/>
              <a:t>class &lt;&lt; </a:t>
            </a:r>
            <a:r>
              <a:rPr lang="en-US" altLang="zh-CN" dirty="0" err="1"/>
              <a:t>instance_variable</a:t>
            </a:r>
            <a:endParaRPr lang="en-US" altLang="zh-CN" dirty="0"/>
          </a:p>
        </p:txBody>
      </p:sp>
    </p:spTree>
    <p:extLst>
      <p:ext uri="{BB962C8B-B14F-4D97-AF65-F5344CB8AC3E}">
        <p14:creationId xmlns:p14="http://schemas.microsoft.com/office/powerpoint/2010/main" val="2348921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79650-2C2D-AD4A-9B82-E73DB9A259C0}"/>
              </a:ext>
            </a:extLst>
          </p:cNvPr>
          <p:cNvSpPr>
            <a:spLocks noGrp="1"/>
          </p:cNvSpPr>
          <p:nvPr>
            <p:ph type="title"/>
          </p:nvPr>
        </p:nvSpPr>
        <p:spPr/>
        <p:txBody>
          <a:bodyPr/>
          <a:lstStyle/>
          <a:p>
            <a:r>
              <a:rPr lang="en-CN" dirty="0"/>
              <a:t>练习</a:t>
            </a:r>
            <a:r>
              <a:rPr lang="en-US" altLang="zh-CN" dirty="0"/>
              <a:t>3:</a:t>
            </a:r>
            <a:r>
              <a:rPr lang="zh-CN" altLang="en-US" dirty="0"/>
              <a:t> </a:t>
            </a:r>
            <a:r>
              <a:rPr lang="en-CN" dirty="0"/>
              <a:t>类的继承</a:t>
            </a:r>
          </a:p>
        </p:txBody>
      </p:sp>
      <p:sp>
        <p:nvSpPr>
          <p:cNvPr id="3" name="Content Placeholder 2">
            <a:extLst>
              <a:ext uri="{FF2B5EF4-FFF2-40B4-BE49-F238E27FC236}">
                <a16:creationId xmlns:a16="http://schemas.microsoft.com/office/drawing/2014/main" id="{D13EA5AD-0DBB-1B4F-B4F2-7B4DF4DFD6C4}"/>
              </a:ext>
            </a:extLst>
          </p:cNvPr>
          <p:cNvSpPr>
            <a:spLocks noGrp="1"/>
          </p:cNvSpPr>
          <p:nvPr>
            <p:ph idx="1"/>
          </p:nvPr>
        </p:nvSpPr>
        <p:spPr/>
        <p:txBody>
          <a:bodyPr/>
          <a:lstStyle/>
          <a:p>
            <a:r>
              <a:rPr lang="en-CN" dirty="0"/>
              <a:t>User类</a:t>
            </a:r>
            <a:endParaRPr lang="en-US" dirty="0"/>
          </a:p>
          <a:p>
            <a:r>
              <a:rPr lang="en-US" dirty="0" err="1"/>
              <a:t>属性</a:t>
            </a:r>
            <a:r>
              <a:rPr lang="zh-CN" altLang="en-US" dirty="0"/>
              <a:t> </a:t>
            </a:r>
            <a:r>
              <a:rPr lang="en-US" altLang="zh-CN" dirty="0"/>
              <a:t>name</a:t>
            </a:r>
            <a:r>
              <a:rPr lang="zh-CN" altLang="en-US" dirty="0"/>
              <a:t> 和 </a:t>
            </a:r>
            <a:r>
              <a:rPr lang="en-US" altLang="zh-CN" dirty="0" err="1"/>
              <a:t>login_status</a:t>
            </a:r>
            <a:endParaRPr lang="en-US" altLang="zh-CN" dirty="0"/>
          </a:p>
          <a:p>
            <a:r>
              <a:rPr lang="en-CN" dirty="0"/>
              <a:t>方法</a:t>
            </a:r>
            <a:r>
              <a:rPr lang="zh-CN" altLang="en-US" dirty="0"/>
              <a:t> </a:t>
            </a:r>
            <a:r>
              <a:rPr lang="en-US" altLang="zh-CN" dirty="0"/>
              <a:t>login, logout, login? (</a:t>
            </a:r>
            <a:r>
              <a:rPr lang="zh-CN" altLang="en-US" dirty="0"/>
              <a:t>是否已经登录</a:t>
            </a:r>
            <a:r>
              <a:rPr lang="en-US" altLang="zh-CN" dirty="0"/>
              <a:t>)</a:t>
            </a:r>
          </a:p>
          <a:p>
            <a:endParaRPr lang="en-CN" dirty="0"/>
          </a:p>
        </p:txBody>
      </p:sp>
    </p:spTree>
    <p:extLst>
      <p:ext uri="{BB962C8B-B14F-4D97-AF65-F5344CB8AC3E}">
        <p14:creationId xmlns:p14="http://schemas.microsoft.com/office/powerpoint/2010/main" val="13938699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493DF-6C29-3F48-9A3B-CE13985B2BC8}"/>
              </a:ext>
            </a:extLst>
          </p:cNvPr>
          <p:cNvSpPr>
            <a:spLocks noGrp="1"/>
          </p:cNvSpPr>
          <p:nvPr>
            <p:ph type="title"/>
          </p:nvPr>
        </p:nvSpPr>
        <p:spPr/>
        <p:txBody>
          <a:bodyPr/>
          <a:lstStyle/>
          <a:p>
            <a:r>
              <a:rPr lang="en-CN" dirty="0"/>
              <a:t>练习总结</a:t>
            </a:r>
          </a:p>
        </p:txBody>
      </p:sp>
      <p:sp>
        <p:nvSpPr>
          <p:cNvPr id="3" name="Content Placeholder 2">
            <a:extLst>
              <a:ext uri="{FF2B5EF4-FFF2-40B4-BE49-F238E27FC236}">
                <a16:creationId xmlns:a16="http://schemas.microsoft.com/office/drawing/2014/main" id="{0021D9B7-ED85-9641-A1C9-600933BEBC40}"/>
              </a:ext>
            </a:extLst>
          </p:cNvPr>
          <p:cNvSpPr>
            <a:spLocks noGrp="1"/>
          </p:cNvSpPr>
          <p:nvPr>
            <p:ph idx="1"/>
          </p:nvPr>
        </p:nvSpPr>
        <p:spPr/>
        <p:txBody>
          <a:bodyPr>
            <a:normAutofit/>
          </a:bodyPr>
          <a:lstStyle/>
          <a:p>
            <a:r>
              <a:rPr lang="zh-CN" altLang="en-CN" dirty="0"/>
              <a:t>单继承</a:t>
            </a:r>
            <a:endParaRPr lang="en-US" altLang="zh-CN" dirty="0"/>
          </a:p>
          <a:p>
            <a:r>
              <a:rPr lang="zh-CN" altLang="en-US" dirty="0"/>
              <a:t>实例方法的访问范围</a:t>
            </a:r>
            <a:endParaRPr lang="en-US" altLang="zh-CN" dirty="0"/>
          </a:p>
          <a:p>
            <a:pPr lvl="1"/>
            <a:r>
              <a:rPr lang="zh-CN" altLang="en-US" dirty="0"/>
              <a:t>访问</a:t>
            </a:r>
            <a:r>
              <a:rPr lang="en-US" altLang="zh-CN" dirty="0"/>
              <a:t>private</a:t>
            </a:r>
            <a:r>
              <a:rPr lang="zh-CN" altLang="en-US" dirty="0"/>
              <a:t>的方法</a:t>
            </a:r>
            <a:r>
              <a:rPr lang="en-US" altLang="zh-CN" dirty="0"/>
              <a:t>,</a:t>
            </a:r>
            <a:r>
              <a:rPr lang="zh-CN" altLang="en-US" dirty="0"/>
              <a:t> 不能加任何调用者 </a:t>
            </a:r>
            <a:r>
              <a:rPr lang="en-US" altLang="zh-CN" dirty="0"/>
              <a:t>(2.7</a:t>
            </a:r>
            <a:r>
              <a:rPr lang="zh-CN" altLang="en-US" dirty="0"/>
              <a:t>前</a:t>
            </a:r>
            <a:r>
              <a:rPr lang="en-US" altLang="zh-CN" dirty="0"/>
              <a:t>)</a:t>
            </a:r>
          </a:p>
          <a:p>
            <a:pPr lvl="2"/>
            <a:r>
              <a:rPr lang="zh-CN" altLang="en-US" dirty="0"/>
              <a:t>例外访问</a:t>
            </a:r>
            <a:r>
              <a:rPr lang="en-US" altLang="zh-CN" dirty="0"/>
              <a:t>private</a:t>
            </a:r>
            <a:r>
              <a:rPr lang="zh-CN" altLang="en-US" dirty="0"/>
              <a:t>的</a:t>
            </a:r>
            <a:r>
              <a:rPr lang="en-US" altLang="zh-CN" dirty="0"/>
              <a:t>setter,</a:t>
            </a:r>
            <a:r>
              <a:rPr lang="zh-CN" altLang="en-US" dirty="0"/>
              <a:t> 必须要加上</a:t>
            </a:r>
            <a:r>
              <a:rPr lang="en-US" altLang="zh-CN" dirty="0"/>
              <a:t>self</a:t>
            </a:r>
            <a:r>
              <a:rPr lang="zh-CN" altLang="en-US" dirty="0"/>
              <a:t> </a:t>
            </a:r>
            <a:r>
              <a:rPr lang="en-US" altLang="zh-CN" dirty="0"/>
              <a:t>(public</a:t>
            </a:r>
            <a:r>
              <a:rPr lang="zh-CN" altLang="en-US" dirty="0"/>
              <a:t>也一样</a:t>
            </a:r>
            <a:r>
              <a:rPr lang="en-US" altLang="zh-CN" dirty="0"/>
              <a:t>)</a:t>
            </a:r>
          </a:p>
          <a:p>
            <a:pPr lvl="1"/>
            <a:r>
              <a:rPr lang="en-US" altLang="zh-CN" dirty="0"/>
              <a:t>Private,</a:t>
            </a:r>
            <a:r>
              <a:rPr lang="zh-CN" altLang="en-US" dirty="0"/>
              <a:t> </a:t>
            </a:r>
            <a:r>
              <a:rPr lang="en-US" altLang="zh-CN" dirty="0"/>
              <a:t>protected</a:t>
            </a:r>
            <a:r>
              <a:rPr lang="zh-CN" altLang="en-US" dirty="0"/>
              <a:t>的方法只能在当前类中访问</a:t>
            </a:r>
            <a:r>
              <a:rPr lang="en-US" altLang="zh-CN" dirty="0"/>
              <a:t>,</a:t>
            </a:r>
            <a:r>
              <a:rPr lang="zh-CN" altLang="en-US" dirty="0"/>
              <a:t> </a:t>
            </a:r>
            <a:r>
              <a:rPr lang="en-US" altLang="zh-CN" dirty="0"/>
              <a:t>public</a:t>
            </a:r>
            <a:r>
              <a:rPr lang="zh-CN" altLang="en-US" dirty="0"/>
              <a:t>方法可以在客户端访问</a:t>
            </a:r>
            <a:endParaRPr lang="en-US" altLang="zh-CN" dirty="0"/>
          </a:p>
          <a:p>
            <a:pPr lvl="1"/>
            <a:endParaRPr lang="en-US" altLang="zh-CN" dirty="0"/>
          </a:p>
          <a:p>
            <a:pPr lvl="1"/>
            <a:r>
              <a:rPr lang="en-US" altLang="zh-CN" dirty="0"/>
              <a:t>Private</a:t>
            </a:r>
            <a:r>
              <a:rPr lang="zh-CN" altLang="en-US" dirty="0"/>
              <a:t>的方法可以重写</a:t>
            </a:r>
            <a:endParaRPr lang="en-US" altLang="zh-CN" dirty="0"/>
          </a:p>
          <a:p>
            <a:pPr marL="457200" lvl="1" indent="0">
              <a:buNone/>
            </a:pPr>
            <a:endParaRPr lang="en-US" altLang="zh-CN" dirty="0"/>
          </a:p>
          <a:p>
            <a:r>
              <a:rPr lang="en-US" altLang="zh-CN" dirty="0"/>
              <a:t>super</a:t>
            </a:r>
          </a:p>
          <a:p>
            <a:r>
              <a:rPr lang="en-US" dirty="0"/>
              <a:t>require </a:t>
            </a:r>
            <a:r>
              <a:rPr lang="en-US" dirty="0" err="1"/>
              <a:t>和</a:t>
            </a:r>
            <a:r>
              <a:rPr lang="zh-CN" altLang="en-US" dirty="0"/>
              <a:t> </a:t>
            </a:r>
            <a:r>
              <a:rPr lang="en-US" dirty="0" err="1"/>
              <a:t>require_relative</a:t>
            </a:r>
            <a:endParaRPr lang="en-US" dirty="0"/>
          </a:p>
          <a:p>
            <a:endParaRPr lang="en-US" altLang="zh-CN" dirty="0"/>
          </a:p>
          <a:p>
            <a:pPr lvl="1"/>
            <a:endParaRPr lang="en-US" altLang="zh-CN" dirty="0"/>
          </a:p>
        </p:txBody>
      </p:sp>
    </p:spTree>
    <p:extLst>
      <p:ext uri="{BB962C8B-B14F-4D97-AF65-F5344CB8AC3E}">
        <p14:creationId xmlns:p14="http://schemas.microsoft.com/office/powerpoint/2010/main" val="31493402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4BE0D-DAFF-DD4E-A8F5-C1099EB9B96B}"/>
              </a:ext>
            </a:extLst>
          </p:cNvPr>
          <p:cNvSpPr>
            <a:spLocks noGrp="1"/>
          </p:cNvSpPr>
          <p:nvPr>
            <p:ph type="title"/>
          </p:nvPr>
        </p:nvSpPr>
        <p:spPr/>
        <p:txBody>
          <a:bodyPr/>
          <a:lstStyle/>
          <a:p>
            <a:r>
              <a:rPr lang="en-CN" dirty="0"/>
              <a:t>重点</a:t>
            </a:r>
          </a:p>
        </p:txBody>
      </p:sp>
      <p:sp>
        <p:nvSpPr>
          <p:cNvPr id="3" name="Content Placeholder 2">
            <a:extLst>
              <a:ext uri="{FF2B5EF4-FFF2-40B4-BE49-F238E27FC236}">
                <a16:creationId xmlns:a16="http://schemas.microsoft.com/office/drawing/2014/main" id="{61E9CC74-CF36-0E4D-8AE1-2523BAEE60C1}"/>
              </a:ext>
            </a:extLst>
          </p:cNvPr>
          <p:cNvSpPr>
            <a:spLocks noGrp="1"/>
          </p:cNvSpPr>
          <p:nvPr>
            <p:ph idx="1"/>
          </p:nvPr>
        </p:nvSpPr>
        <p:spPr/>
        <p:txBody>
          <a:bodyPr>
            <a:normAutofit/>
          </a:bodyPr>
          <a:lstStyle/>
          <a:p>
            <a:r>
              <a:rPr lang="en-CN" dirty="0"/>
              <a:t>类是Class的实例</a:t>
            </a:r>
            <a:r>
              <a:rPr lang="zh-CN" altLang="en-US" dirty="0"/>
              <a:t> </a:t>
            </a:r>
            <a:r>
              <a:rPr lang="en-US" altLang="zh-CN" dirty="0"/>
              <a:t>Point = </a:t>
            </a:r>
            <a:r>
              <a:rPr lang="en-US" altLang="zh-CN" dirty="0" err="1"/>
              <a:t>Class.new</a:t>
            </a:r>
            <a:r>
              <a:rPr lang="en-US" altLang="zh-CN" dirty="0"/>
              <a:t>,  p = </a:t>
            </a:r>
            <a:r>
              <a:rPr lang="en-US" altLang="zh-CN" dirty="0" err="1"/>
              <a:t>Point.new</a:t>
            </a:r>
            <a:endParaRPr lang="en-US" altLang="zh-CN" dirty="0"/>
          </a:p>
          <a:p>
            <a:endParaRPr lang="en-CN" dirty="0"/>
          </a:p>
          <a:p>
            <a:r>
              <a:rPr lang="en-CN" dirty="0"/>
              <a:t>类的class的继承层级</a:t>
            </a:r>
          </a:p>
          <a:p>
            <a:pPr marL="0" indent="0">
              <a:buNone/>
            </a:pPr>
            <a:r>
              <a:rPr lang="en-CN" dirty="0"/>
              <a:t>Point</a:t>
            </a:r>
            <a:r>
              <a:rPr lang="en-US" altLang="zh-CN" dirty="0"/>
              <a:t>.class</a:t>
            </a:r>
            <a:r>
              <a:rPr lang="en-CN" dirty="0"/>
              <a:t> </a:t>
            </a:r>
            <a:r>
              <a:rPr lang="en-US" altLang="zh-CN" dirty="0"/>
              <a:t>:</a:t>
            </a:r>
            <a:r>
              <a:rPr lang="en-CN" dirty="0"/>
              <a:t> Class &lt; Module &lt; Object &lt; BasicObject</a:t>
            </a:r>
          </a:p>
          <a:p>
            <a:pPr marL="0" indent="0">
              <a:buNone/>
            </a:pPr>
            <a:endParaRPr lang="en-CN" dirty="0"/>
          </a:p>
          <a:p>
            <a:r>
              <a:rPr lang="en-CN" dirty="0"/>
              <a:t>实例的class的继承层级</a:t>
            </a:r>
          </a:p>
          <a:p>
            <a:pPr marL="0" indent="0">
              <a:buNone/>
            </a:pPr>
            <a:r>
              <a:rPr lang="en-US" altLang="zh-CN" dirty="0" err="1"/>
              <a:t>p.class</a:t>
            </a:r>
            <a:r>
              <a:rPr lang="en-US" altLang="zh-CN" dirty="0"/>
              <a:t> : Point &lt; Object &lt; </a:t>
            </a:r>
            <a:r>
              <a:rPr lang="en-US" altLang="zh-CN" dirty="0" err="1"/>
              <a:t>BasicObject</a:t>
            </a:r>
            <a:endParaRPr lang="en-US" altLang="zh-CN" dirty="0"/>
          </a:p>
          <a:p>
            <a:pPr marL="0" indent="0">
              <a:buNone/>
            </a:pPr>
            <a:endParaRPr lang="en-US" altLang="zh-CN" dirty="0"/>
          </a:p>
          <a:p>
            <a:pPr marL="0" indent="0">
              <a:buNone/>
            </a:pPr>
            <a:endParaRPr lang="en-CN" dirty="0"/>
          </a:p>
        </p:txBody>
      </p:sp>
    </p:spTree>
    <p:extLst>
      <p:ext uri="{BB962C8B-B14F-4D97-AF65-F5344CB8AC3E}">
        <p14:creationId xmlns:p14="http://schemas.microsoft.com/office/powerpoint/2010/main" val="28394087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C812A-231E-F142-A840-D42490CA415C}"/>
              </a:ext>
            </a:extLst>
          </p:cNvPr>
          <p:cNvSpPr>
            <a:spLocks noGrp="1"/>
          </p:cNvSpPr>
          <p:nvPr>
            <p:ph type="title"/>
          </p:nvPr>
        </p:nvSpPr>
        <p:spPr/>
        <p:txBody>
          <a:bodyPr/>
          <a:lstStyle/>
          <a:p>
            <a:r>
              <a:rPr lang="en-US" dirty="0"/>
              <a:t>m</a:t>
            </a:r>
            <a:r>
              <a:rPr lang="en-CN" dirty="0"/>
              <a:t>ethods VS. instance_methods</a:t>
            </a:r>
          </a:p>
        </p:txBody>
      </p:sp>
      <p:sp>
        <p:nvSpPr>
          <p:cNvPr id="3" name="Content Placeholder 2">
            <a:extLst>
              <a:ext uri="{FF2B5EF4-FFF2-40B4-BE49-F238E27FC236}">
                <a16:creationId xmlns:a16="http://schemas.microsoft.com/office/drawing/2014/main" id="{35FAB074-6EEA-9D40-89D4-653B664B5565}"/>
              </a:ext>
            </a:extLst>
          </p:cNvPr>
          <p:cNvSpPr>
            <a:spLocks noGrp="1"/>
          </p:cNvSpPr>
          <p:nvPr>
            <p:ph idx="1"/>
          </p:nvPr>
        </p:nvSpPr>
        <p:spPr/>
        <p:txBody>
          <a:bodyPr/>
          <a:lstStyle/>
          <a:p>
            <a:r>
              <a:rPr lang="zh-CN" altLang="en-US" dirty="0"/>
              <a:t>实例的方法</a:t>
            </a:r>
            <a:r>
              <a:rPr lang="en-US" altLang="zh-CN" dirty="0"/>
              <a:t>,</a:t>
            </a:r>
            <a:r>
              <a:rPr lang="zh-CN" altLang="en-US" dirty="0"/>
              <a:t> 继承自父类</a:t>
            </a:r>
            <a:endParaRPr lang="en-US" altLang="zh-CN" dirty="0"/>
          </a:p>
          <a:p>
            <a:pPr lvl="1"/>
            <a:r>
              <a:rPr lang="en-US" altLang="zh-CN" dirty="0" err="1"/>
              <a:t>Instance.methods</a:t>
            </a:r>
            <a:r>
              <a:rPr lang="en-US" altLang="zh-CN" dirty="0"/>
              <a:t> </a:t>
            </a:r>
            <a:r>
              <a:rPr lang="zh-CN" altLang="en-US" dirty="0"/>
              <a:t>等价于 </a:t>
            </a:r>
            <a:r>
              <a:rPr lang="en-US" altLang="zh-CN" dirty="0" err="1"/>
              <a:t>Class.instance_methods</a:t>
            </a:r>
            <a:endParaRPr lang="en-CN" dirty="0"/>
          </a:p>
          <a:p>
            <a:pPr lvl="1"/>
            <a:r>
              <a:rPr lang="en-US" dirty="0"/>
              <a:t>i</a:t>
            </a:r>
            <a:r>
              <a:rPr lang="en-CN" dirty="0"/>
              <a:t>nstance.methods(boolean)</a:t>
            </a:r>
          </a:p>
          <a:p>
            <a:pPr lvl="1"/>
            <a:r>
              <a:rPr lang="en-US" dirty="0"/>
              <a:t>C</a:t>
            </a:r>
            <a:r>
              <a:rPr lang="en-CN" dirty="0"/>
              <a:t>lass.instance_methods(boolean)</a:t>
            </a:r>
          </a:p>
        </p:txBody>
      </p:sp>
    </p:spTree>
    <p:extLst>
      <p:ext uri="{BB962C8B-B14F-4D97-AF65-F5344CB8AC3E}">
        <p14:creationId xmlns:p14="http://schemas.microsoft.com/office/powerpoint/2010/main" val="1558907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68492-83D5-0345-B86E-B1F84F661244}"/>
              </a:ext>
            </a:extLst>
          </p:cNvPr>
          <p:cNvSpPr>
            <a:spLocks noGrp="1"/>
          </p:cNvSpPr>
          <p:nvPr>
            <p:ph type="title"/>
          </p:nvPr>
        </p:nvSpPr>
        <p:spPr/>
        <p:txBody>
          <a:bodyPr/>
          <a:lstStyle/>
          <a:p>
            <a:r>
              <a:rPr lang="en-CN" dirty="0"/>
              <a:t>Ruby</a:t>
            </a:r>
            <a:r>
              <a:rPr lang="zh-CN" altLang="en-US" dirty="0"/>
              <a:t> 安装</a:t>
            </a:r>
            <a:endParaRPr lang="en-CN" dirty="0"/>
          </a:p>
        </p:txBody>
      </p:sp>
      <p:sp>
        <p:nvSpPr>
          <p:cNvPr id="3" name="Content Placeholder 2">
            <a:extLst>
              <a:ext uri="{FF2B5EF4-FFF2-40B4-BE49-F238E27FC236}">
                <a16:creationId xmlns:a16="http://schemas.microsoft.com/office/drawing/2014/main" id="{5F81EB6B-51A9-7F49-ADD4-6D1DCB538CCE}"/>
              </a:ext>
            </a:extLst>
          </p:cNvPr>
          <p:cNvSpPr>
            <a:spLocks noGrp="1"/>
          </p:cNvSpPr>
          <p:nvPr>
            <p:ph idx="1"/>
          </p:nvPr>
        </p:nvSpPr>
        <p:spPr>
          <a:xfrm>
            <a:off x="452927" y="1253331"/>
            <a:ext cx="5296709" cy="1240487"/>
          </a:xfrm>
        </p:spPr>
        <p:txBody>
          <a:bodyPr/>
          <a:lstStyle/>
          <a:p>
            <a:r>
              <a:rPr lang="en-US" dirty="0" err="1"/>
              <a:t>什么是RVM</a:t>
            </a:r>
            <a:endParaRPr lang="en-US" dirty="0"/>
          </a:p>
          <a:p>
            <a:pPr lvl="1"/>
            <a:r>
              <a:rPr lang="en-US" dirty="0" err="1"/>
              <a:t>RVM是Ruby的版本管理工具</a:t>
            </a:r>
            <a:endParaRPr lang="en-US" dirty="0"/>
          </a:p>
        </p:txBody>
      </p:sp>
      <p:sp>
        <p:nvSpPr>
          <p:cNvPr id="4" name="Content Placeholder 2">
            <a:extLst>
              <a:ext uri="{FF2B5EF4-FFF2-40B4-BE49-F238E27FC236}">
                <a16:creationId xmlns:a16="http://schemas.microsoft.com/office/drawing/2014/main" id="{0643CBBE-3BB5-AA42-BCBC-83EAE3A6D623}"/>
              </a:ext>
            </a:extLst>
          </p:cNvPr>
          <p:cNvSpPr txBox="1">
            <a:spLocks/>
          </p:cNvSpPr>
          <p:nvPr/>
        </p:nvSpPr>
        <p:spPr>
          <a:xfrm>
            <a:off x="4595435" y="2087429"/>
            <a:ext cx="7596565" cy="198970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US" dirty="0"/>
          </a:p>
          <a:p>
            <a:r>
              <a:rPr lang="en-US" dirty="0" err="1"/>
              <a:t>什么是Gem</a:t>
            </a:r>
            <a:endParaRPr lang="en-US" dirty="0"/>
          </a:p>
          <a:p>
            <a:pPr lvl="1"/>
            <a:r>
              <a:rPr lang="en-US" dirty="0" err="1"/>
              <a:t>Gem是Ruby的依赖包管理工具</a:t>
            </a:r>
            <a:endParaRPr lang="en-US" dirty="0"/>
          </a:p>
          <a:p>
            <a:pPr lvl="1"/>
            <a:r>
              <a:rPr lang="en-US" dirty="0" err="1"/>
              <a:t>RVM会管理对应不同版本Ruby的全局gem库</a:t>
            </a:r>
            <a:endParaRPr lang="en-US" dirty="0"/>
          </a:p>
          <a:p>
            <a:pPr lvl="1"/>
            <a:r>
              <a:rPr lang="en-US" dirty="0"/>
              <a:t>GEM_HOME, gem</a:t>
            </a:r>
            <a:r>
              <a:rPr lang="zh-CN" altLang="en-US" dirty="0"/>
              <a:t>被默认安装的目录</a:t>
            </a:r>
          </a:p>
          <a:p>
            <a:pPr lvl="1"/>
            <a:r>
              <a:rPr lang="en-US" dirty="0"/>
              <a:t>GEM_PATH, </a:t>
            </a:r>
            <a:r>
              <a:rPr lang="zh-CN" altLang="en-US" dirty="0"/>
              <a:t>查找需要</a:t>
            </a:r>
            <a:r>
              <a:rPr lang="en-US" dirty="0"/>
              <a:t>gem</a:t>
            </a:r>
            <a:r>
              <a:rPr lang="zh-CN" altLang="en-US" dirty="0"/>
              <a:t>的路径</a:t>
            </a:r>
            <a:r>
              <a:rPr lang="en-US" altLang="zh-CN" dirty="0"/>
              <a:t>, </a:t>
            </a:r>
            <a:r>
              <a:rPr lang="zh-CN" altLang="en-US" dirty="0"/>
              <a:t>可以是多个</a:t>
            </a:r>
          </a:p>
          <a:p>
            <a:pPr lvl="1"/>
            <a:endParaRPr lang="en-US" dirty="0"/>
          </a:p>
          <a:p>
            <a:pPr lvl="1"/>
            <a:endParaRPr lang="en-US" dirty="0"/>
          </a:p>
        </p:txBody>
      </p:sp>
      <p:sp>
        <p:nvSpPr>
          <p:cNvPr id="5" name="Content Placeholder 2">
            <a:extLst>
              <a:ext uri="{FF2B5EF4-FFF2-40B4-BE49-F238E27FC236}">
                <a16:creationId xmlns:a16="http://schemas.microsoft.com/office/drawing/2014/main" id="{AFA81D01-7363-D243-A968-4A628835F9A2}"/>
              </a:ext>
            </a:extLst>
          </p:cNvPr>
          <p:cNvSpPr txBox="1">
            <a:spLocks/>
          </p:cNvSpPr>
          <p:nvPr/>
        </p:nvSpPr>
        <p:spPr>
          <a:xfrm>
            <a:off x="396617" y="3670746"/>
            <a:ext cx="5047330" cy="198970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a:p>
            <a:r>
              <a:rPr lang="en-US" dirty="0" err="1"/>
              <a:t>什么是Bundler</a:t>
            </a:r>
            <a:endParaRPr lang="en-US" dirty="0"/>
          </a:p>
          <a:p>
            <a:pPr lvl="1"/>
            <a:r>
              <a:rPr lang="en-US" dirty="0" err="1"/>
              <a:t>独立</a:t>
            </a:r>
            <a:r>
              <a:rPr lang="zh-CN" altLang="en-US" dirty="0"/>
              <a:t>包集合环境管理</a:t>
            </a:r>
            <a:endParaRPr lang="en-US" altLang="zh-CN" dirty="0"/>
          </a:p>
          <a:p>
            <a:pPr lvl="1"/>
            <a:r>
              <a:rPr lang="en-US" altLang="zh-CN" dirty="0" err="1"/>
              <a:t>Gemfile</a:t>
            </a:r>
            <a:endParaRPr lang="en-US" altLang="zh-CN" dirty="0"/>
          </a:p>
          <a:p>
            <a:pPr lvl="1"/>
            <a:r>
              <a:rPr lang="en-US" dirty="0"/>
              <a:t>bundle install</a:t>
            </a:r>
          </a:p>
        </p:txBody>
      </p:sp>
    </p:spTree>
    <p:extLst>
      <p:ext uri="{BB962C8B-B14F-4D97-AF65-F5344CB8AC3E}">
        <p14:creationId xmlns:p14="http://schemas.microsoft.com/office/powerpoint/2010/main" val="19327633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25F79-B63B-3B4C-8D00-951981271579}"/>
              </a:ext>
            </a:extLst>
          </p:cNvPr>
          <p:cNvSpPr>
            <a:spLocks noGrp="1"/>
          </p:cNvSpPr>
          <p:nvPr>
            <p:ph type="title"/>
          </p:nvPr>
        </p:nvSpPr>
        <p:spPr/>
        <p:txBody>
          <a:bodyPr/>
          <a:lstStyle/>
          <a:p>
            <a:r>
              <a:rPr lang="en-US" b="0" dirty="0" err="1"/>
              <a:t>Eigenclass</a:t>
            </a:r>
            <a:endParaRPr lang="en-CN" dirty="0"/>
          </a:p>
        </p:txBody>
      </p:sp>
      <p:sp>
        <p:nvSpPr>
          <p:cNvPr id="3" name="Content Placeholder 2">
            <a:extLst>
              <a:ext uri="{FF2B5EF4-FFF2-40B4-BE49-F238E27FC236}">
                <a16:creationId xmlns:a16="http://schemas.microsoft.com/office/drawing/2014/main" id="{5E4686E8-2F48-244D-9FC5-35A15E99C486}"/>
              </a:ext>
            </a:extLst>
          </p:cNvPr>
          <p:cNvSpPr>
            <a:spLocks noGrp="1"/>
          </p:cNvSpPr>
          <p:nvPr>
            <p:ph idx="1"/>
          </p:nvPr>
        </p:nvSpPr>
        <p:spPr/>
        <p:txBody>
          <a:bodyPr>
            <a:normAutofit fontScale="85000" lnSpcReduction="20000"/>
          </a:bodyPr>
          <a:lstStyle/>
          <a:p>
            <a:r>
              <a:rPr lang="en-CN" dirty="0"/>
              <a:t>Rudy 没有类方法这个说法</a:t>
            </a:r>
            <a:endParaRPr lang="en-US" dirty="0"/>
          </a:p>
          <a:p>
            <a:r>
              <a:rPr lang="en-US" dirty="0" err="1"/>
              <a:t>类方法</a:t>
            </a:r>
            <a:r>
              <a:rPr lang="en-US" altLang="zh-CN" dirty="0"/>
              <a:t>,</a:t>
            </a:r>
            <a:r>
              <a:rPr lang="zh-CN" altLang="en-US" dirty="0"/>
              <a:t> 实际上</a:t>
            </a:r>
            <a:r>
              <a:rPr lang="en-US" altLang="zh-CN" dirty="0"/>
              <a:t>,</a:t>
            </a:r>
            <a:r>
              <a:rPr lang="zh-CN" altLang="en-US" dirty="0"/>
              <a:t> 是类作为实例的情况下</a:t>
            </a:r>
            <a:r>
              <a:rPr lang="en-US" altLang="zh-CN" dirty="0"/>
              <a:t>,</a:t>
            </a:r>
            <a:r>
              <a:rPr lang="zh-CN" altLang="en-US" dirty="0"/>
              <a:t> 除了可以继承父类的方法外</a:t>
            </a:r>
            <a:r>
              <a:rPr lang="en-US" altLang="zh-CN" dirty="0"/>
              <a:t>,</a:t>
            </a:r>
            <a:r>
              <a:rPr lang="zh-CN" altLang="en-US" dirty="0"/>
              <a:t> 还可以定义自己特有的方法</a:t>
            </a:r>
            <a:endParaRPr lang="en-US" altLang="zh-CN" dirty="0"/>
          </a:p>
          <a:p>
            <a:endParaRPr lang="en-US" dirty="0"/>
          </a:p>
          <a:p>
            <a:r>
              <a:rPr lang="en-US" dirty="0" err="1"/>
              <a:t>定义这些方法的地方就是</a:t>
            </a:r>
            <a:r>
              <a:rPr lang="en-US" dirty="0"/>
              <a:t> </a:t>
            </a:r>
            <a:r>
              <a:rPr lang="en-US" dirty="0" err="1"/>
              <a:t>Eigenclass</a:t>
            </a:r>
            <a:r>
              <a:rPr lang="en-US" altLang="zh-CN" dirty="0"/>
              <a:t>,</a:t>
            </a:r>
            <a:r>
              <a:rPr lang="zh-CN" altLang="en-US" dirty="0"/>
              <a:t> 也叫做</a:t>
            </a:r>
            <a:r>
              <a:rPr lang="en-US" altLang="zh-CN" dirty="0" err="1"/>
              <a:t>singleton_class</a:t>
            </a:r>
            <a:endParaRPr lang="en-US" altLang="zh-CN" dirty="0"/>
          </a:p>
          <a:p>
            <a:pPr lvl="1"/>
            <a:r>
              <a:rPr lang="en-US" dirty="0" err="1"/>
              <a:t>定义和instance的类是一样的</a:t>
            </a:r>
            <a:r>
              <a:rPr lang="en-US" dirty="0"/>
              <a:t> (</a:t>
            </a:r>
            <a:r>
              <a:rPr lang="en-US" dirty="0" err="1"/>
              <a:t>副本</a:t>
            </a:r>
            <a:r>
              <a:rPr lang="en-US" altLang="zh-CN" dirty="0"/>
              <a:t>??)</a:t>
            </a:r>
            <a:endParaRPr lang="en-US" dirty="0"/>
          </a:p>
          <a:p>
            <a:pPr lvl="1"/>
            <a:r>
              <a:rPr lang="en-US" dirty="0" err="1"/>
              <a:t>每个instance都有唯一的一个Eigenclass</a:t>
            </a:r>
            <a:r>
              <a:rPr lang="en-US" altLang="zh-CN" dirty="0"/>
              <a:t>,</a:t>
            </a:r>
            <a:r>
              <a:rPr lang="zh-CN" altLang="en-US" dirty="0"/>
              <a:t> 所以才叫</a:t>
            </a:r>
            <a:r>
              <a:rPr lang="en-US" altLang="zh-CN" dirty="0" err="1"/>
              <a:t>singleton_class</a:t>
            </a:r>
            <a:endParaRPr lang="en-US" dirty="0"/>
          </a:p>
          <a:p>
            <a:pPr lvl="1"/>
            <a:r>
              <a:rPr lang="en-US" dirty="0" err="1"/>
              <a:t>在instance上定义方法</a:t>
            </a:r>
            <a:r>
              <a:rPr lang="zh-CN" altLang="en-US" dirty="0"/>
              <a:t> 只影响</a:t>
            </a:r>
            <a:r>
              <a:rPr lang="en-US" altLang="zh-CN" dirty="0" err="1"/>
              <a:t>Eigenclass</a:t>
            </a:r>
            <a:endParaRPr lang="en-US" altLang="zh-CN" dirty="0"/>
          </a:p>
          <a:p>
            <a:pPr lvl="1"/>
            <a:r>
              <a:rPr lang="en-US" dirty="0" err="1"/>
              <a:t>猜想</a:t>
            </a:r>
            <a:r>
              <a:rPr lang="en-US" altLang="zh-CN" dirty="0"/>
              <a:t>:</a:t>
            </a:r>
            <a:r>
              <a:rPr lang="zh-CN" altLang="en-US" dirty="0"/>
              <a:t> </a:t>
            </a:r>
            <a:r>
              <a:rPr lang="en-US" altLang="zh-CN" dirty="0"/>
              <a:t>instance</a:t>
            </a:r>
            <a:r>
              <a:rPr lang="zh-CN" altLang="en-US" dirty="0"/>
              <a:t>实际上是</a:t>
            </a:r>
            <a:r>
              <a:rPr lang="en-US" altLang="zh-CN" dirty="0" err="1"/>
              <a:t>Eigenclass</a:t>
            </a:r>
            <a:r>
              <a:rPr lang="zh-CN" altLang="en-US" dirty="0"/>
              <a:t>的实例 </a:t>
            </a:r>
            <a:r>
              <a:rPr lang="en-US" altLang="zh-CN" dirty="0"/>
              <a:t>??</a:t>
            </a:r>
          </a:p>
          <a:p>
            <a:pPr marL="457200" lvl="1" indent="0">
              <a:buNone/>
            </a:pPr>
            <a:endParaRPr lang="en-US" dirty="0"/>
          </a:p>
          <a:p>
            <a:pPr marL="457200" lvl="1" indent="0">
              <a:buNone/>
            </a:pPr>
            <a:endParaRPr lang="en-US" dirty="0"/>
          </a:p>
          <a:p>
            <a:r>
              <a:rPr lang="en-US" dirty="0" err="1"/>
              <a:t>Instance.singleton_class</a:t>
            </a:r>
            <a:endParaRPr lang="en-US" dirty="0"/>
          </a:p>
          <a:p>
            <a:r>
              <a:rPr lang="en-US" dirty="0" err="1"/>
              <a:t>Instance.singleton_methods</a:t>
            </a:r>
            <a:r>
              <a:rPr lang="en-US" dirty="0"/>
              <a:t>(Boolean)</a:t>
            </a:r>
          </a:p>
        </p:txBody>
      </p:sp>
    </p:spTree>
    <p:extLst>
      <p:ext uri="{BB962C8B-B14F-4D97-AF65-F5344CB8AC3E}">
        <p14:creationId xmlns:p14="http://schemas.microsoft.com/office/powerpoint/2010/main" val="35007387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25F79-B63B-3B4C-8D00-951981271579}"/>
              </a:ext>
            </a:extLst>
          </p:cNvPr>
          <p:cNvSpPr>
            <a:spLocks noGrp="1"/>
          </p:cNvSpPr>
          <p:nvPr>
            <p:ph type="title"/>
          </p:nvPr>
        </p:nvSpPr>
        <p:spPr/>
        <p:txBody>
          <a:bodyPr/>
          <a:lstStyle/>
          <a:p>
            <a:r>
              <a:rPr lang="en-US" b="0" dirty="0"/>
              <a:t>练习</a:t>
            </a:r>
            <a:r>
              <a:rPr lang="en-US" altLang="zh-CN" b="0" dirty="0"/>
              <a:t>4</a:t>
            </a:r>
            <a:endParaRPr lang="en-CN" dirty="0"/>
          </a:p>
        </p:txBody>
      </p:sp>
      <p:sp>
        <p:nvSpPr>
          <p:cNvPr id="3" name="Content Placeholder 2">
            <a:extLst>
              <a:ext uri="{FF2B5EF4-FFF2-40B4-BE49-F238E27FC236}">
                <a16:creationId xmlns:a16="http://schemas.microsoft.com/office/drawing/2014/main" id="{5E4686E8-2F48-244D-9FC5-35A15E99C486}"/>
              </a:ext>
            </a:extLst>
          </p:cNvPr>
          <p:cNvSpPr>
            <a:spLocks noGrp="1"/>
          </p:cNvSpPr>
          <p:nvPr>
            <p:ph idx="1"/>
          </p:nvPr>
        </p:nvSpPr>
        <p:spPr/>
        <p:txBody>
          <a:bodyPr/>
          <a:lstStyle/>
          <a:p>
            <a:endParaRPr lang="en-US" dirty="0"/>
          </a:p>
          <a:p>
            <a:endParaRPr lang="en-US" dirty="0"/>
          </a:p>
        </p:txBody>
      </p:sp>
      <p:sp>
        <p:nvSpPr>
          <p:cNvPr id="4" name="Rectangle 3">
            <a:extLst>
              <a:ext uri="{FF2B5EF4-FFF2-40B4-BE49-F238E27FC236}">
                <a16:creationId xmlns:a16="http://schemas.microsoft.com/office/drawing/2014/main" id="{0EFF6248-F955-CD40-AC0A-6102187A4728}"/>
              </a:ext>
            </a:extLst>
          </p:cNvPr>
          <p:cNvSpPr/>
          <p:nvPr/>
        </p:nvSpPr>
        <p:spPr>
          <a:xfrm>
            <a:off x="548433" y="1025314"/>
            <a:ext cx="6975110" cy="3139321"/>
          </a:xfrm>
          <a:prstGeom prst="rect">
            <a:avLst/>
          </a:prstGeom>
        </p:spPr>
        <p:txBody>
          <a:bodyPr wrap="square">
            <a:spAutoFit/>
          </a:bodyPr>
          <a:lstStyle/>
          <a:p>
            <a:r>
              <a:rPr lang="en-US" dirty="0">
                <a:solidFill>
                  <a:srgbClr val="C586C0"/>
                </a:solidFill>
                <a:latin typeface="Menlo" panose="020B0609030804020204" pitchFamily="49" charset="0"/>
              </a:rPr>
              <a:t>class</a:t>
            </a:r>
            <a:r>
              <a:rPr lang="en-US" dirty="0">
                <a:solidFill>
                  <a:srgbClr val="D4D4D4"/>
                </a:solidFill>
                <a:latin typeface="Menlo" panose="020B0609030804020204" pitchFamily="49" charset="0"/>
              </a:rPr>
              <a:t> </a:t>
            </a:r>
            <a:r>
              <a:rPr lang="en-US" dirty="0">
                <a:solidFill>
                  <a:srgbClr val="4EC9B0"/>
                </a:solidFill>
                <a:latin typeface="Menlo" panose="020B0609030804020204" pitchFamily="49" charset="0"/>
              </a:rPr>
              <a:t>Simple</a:t>
            </a:r>
            <a:endParaRPr lang="en-US" dirty="0">
              <a:solidFill>
                <a:srgbClr val="D4D4D4"/>
              </a:solidFill>
              <a:latin typeface="Menlo" panose="020B0609030804020204" pitchFamily="49" charset="0"/>
            </a:endParaRPr>
          </a:p>
          <a:p>
            <a:pPr lvl="1"/>
            <a:r>
              <a:rPr lang="en-US" dirty="0">
                <a:solidFill>
                  <a:srgbClr val="C586C0"/>
                </a:solidFill>
                <a:latin typeface="Menlo" panose="020B0609030804020204" pitchFamily="49" charset="0"/>
              </a:rPr>
              <a:t>def</a:t>
            </a:r>
            <a:r>
              <a:rPr lang="en-US" dirty="0">
                <a:solidFill>
                  <a:srgbClr val="D4D4D4"/>
                </a:solidFill>
                <a:latin typeface="Menlo" panose="020B0609030804020204" pitchFamily="49" charset="0"/>
              </a:rPr>
              <a:t> </a:t>
            </a:r>
            <a:r>
              <a:rPr lang="en-US" dirty="0">
                <a:solidFill>
                  <a:srgbClr val="DCDCAA"/>
                </a:solidFill>
                <a:latin typeface="Menlo" panose="020B0609030804020204" pitchFamily="49" charset="0"/>
              </a:rPr>
              <a:t>hello</a:t>
            </a:r>
            <a:r>
              <a:rPr lang="en-US" dirty="0">
                <a:solidFill>
                  <a:srgbClr val="D4D4D4"/>
                </a:solidFill>
                <a:latin typeface="Menlo" panose="020B0609030804020204" pitchFamily="49" charset="0"/>
              </a:rPr>
              <a:t>(</a:t>
            </a:r>
            <a:r>
              <a:rPr lang="en-US" dirty="0">
                <a:solidFill>
                  <a:srgbClr val="9CDCFE"/>
                </a:solidFill>
                <a:latin typeface="Menlo" panose="020B0609030804020204" pitchFamily="49" charset="0"/>
              </a:rPr>
              <a:t>name</a:t>
            </a:r>
            <a:r>
              <a:rPr lang="en-US" dirty="0">
                <a:solidFill>
                  <a:srgbClr val="D4D4D4"/>
                </a:solidFill>
                <a:latin typeface="Menlo" panose="020B0609030804020204" pitchFamily="49" charset="0"/>
              </a:rPr>
              <a:t>)</a:t>
            </a:r>
          </a:p>
          <a:p>
            <a:pPr lvl="1"/>
            <a:r>
              <a:rPr lang="en-US" dirty="0">
                <a:solidFill>
                  <a:srgbClr val="DCDCAA"/>
                </a:solidFill>
                <a:latin typeface="Menlo" panose="020B0609030804020204" pitchFamily="49" charset="0"/>
              </a:rPr>
              <a:t>	puts</a:t>
            </a:r>
            <a:r>
              <a:rPr lang="en-US" dirty="0">
                <a:solidFill>
                  <a:srgbClr val="D4D4D4"/>
                </a:solidFill>
                <a:latin typeface="Menlo" panose="020B0609030804020204" pitchFamily="49" charset="0"/>
              </a:rPr>
              <a:t> </a:t>
            </a:r>
            <a:r>
              <a:rPr lang="en-US" dirty="0">
                <a:solidFill>
                  <a:srgbClr val="CE9178"/>
                </a:solidFill>
                <a:latin typeface="Menlo" panose="020B0609030804020204" pitchFamily="49" charset="0"/>
              </a:rPr>
              <a:t>"Hello </a:t>
            </a:r>
            <a:r>
              <a:rPr lang="en-US" dirty="0">
                <a:solidFill>
                  <a:srgbClr val="569CD6"/>
                </a:solidFill>
                <a:latin typeface="Menlo" panose="020B0609030804020204" pitchFamily="49" charset="0"/>
              </a:rPr>
              <a:t>#{</a:t>
            </a:r>
            <a:r>
              <a:rPr lang="en-US" dirty="0">
                <a:solidFill>
                  <a:srgbClr val="9CDCFE"/>
                </a:solidFill>
                <a:latin typeface="Menlo" panose="020B0609030804020204" pitchFamily="49" charset="0"/>
              </a:rPr>
              <a:t>name</a:t>
            </a:r>
            <a:r>
              <a:rPr lang="en-US" dirty="0">
                <a:solidFill>
                  <a:srgbClr val="569CD6"/>
                </a:solidFill>
                <a:latin typeface="Menlo" panose="020B0609030804020204" pitchFamily="49" charset="0"/>
              </a:rPr>
              <a:t>}</a:t>
            </a:r>
            <a:r>
              <a:rPr lang="en-US" dirty="0">
                <a:solidFill>
                  <a:srgbClr val="CE9178"/>
                </a:solidFill>
                <a:latin typeface="Menlo" panose="020B0609030804020204" pitchFamily="49" charset="0"/>
              </a:rPr>
              <a:t>"</a:t>
            </a:r>
            <a:endParaRPr lang="en-US" dirty="0">
              <a:solidFill>
                <a:srgbClr val="D4D4D4"/>
              </a:solidFill>
              <a:latin typeface="Menlo" panose="020B0609030804020204" pitchFamily="49" charset="0"/>
            </a:endParaRPr>
          </a:p>
          <a:p>
            <a:pPr lvl="1"/>
            <a:r>
              <a:rPr lang="en-US" dirty="0">
                <a:solidFill>
                  <a:srgbClr val="C586C0"/>
                </a:solidFill>
                <a:latin typeface="Menlo" panose="020B0609030804020204" pitchFamily="49" charset="0"/>
              </a:rPr>
              <a:t>end</a:t>
            </a:r>
            <a:endParaRPr lang="en-US" dirty="0">
              <a:solidFill>
                <a:srgbClr val="D4D4D4"/>
              </a:solidFill>
              <a:latin typeface="Menlo" panose="020B0609030804020204" pitchFamily="49" charset="0"/>
            </a:endParaRPr>
          </a:p>
          <a:p>
            <a:pPr lvl="1"/>
            <a:br>
              <a:rPr lang="en-US" dirty="0">
                <a:solidFill>
                  <a:srgbClr val="D4D4D4"/>
                </a:solidFill>
                <a:latin typeface="Menlo" panose="020B0609030804020204" pitchFamily="49" charset="0"/>
              </a:rPr>
            </a:br>
            <a:r>
              <a:rPr lang="en-US" dirty="0">
                <a:solidFill>
                  <a:srgbClr val="C586C0"/>
                </a:solidFill>
                <a:latin typeface="Menlo" panose="020B0609030804020204" pitchFamily="49" charset="0"/>
              </a:rPr>
              <a:t>class</a:t>
            </a:r>
            <a:r>
              <a:rPr lang="en-US" dirty="0">
                <a:solidFill>
                  <a:srgbClr val="D4D4D4"/>
                </a:solidFill>
                <a:latin typeface="Menlo" panose="020B0609030804020204" pitchFamily="49" charset="0"/>
              </a:rPr>
              <a:t> </a:t>
            </a:r>
            <a:r>
              <a:rPr lang="en-US" dirty="0">
                <a:solidFill>
                  <a:srgbClr val="9CDCFE"/>
                </a:solidFill>
                <a:latin typeface="Menlo" panose="020B0609030804020204" pitchFamily="49" charset="0"/>
              </a:rPr>
              <a:t>&lt;&lt; self</a:t>
            </a:r>
            <a:endParaRPr lang="en-US" dirty="0">
              <a:solidFill>
                <a:srgbClr val="D4D4D4"/>
              </a:solidFill>
              <a:latin typeface="Menlo" panose="020B0609030804020204" pitchFamily="49" charset="0"/>
            </a:endParaRPr>
          </a:p>
          <a:p>
            <a:pPr lvl="2"/>
            <a:r>
              <a:rPr lang="en-US" dirty="0">
                <a:solidFill>
                  <a:srgbClr val="C586C0"/>
                </a:solidFill>
                <a:latin typeface="Menlo" panose="020B0609030804020204" pitchFamily="49" charset="0"/>
              </a:rPr>
              <a:t>def</a:t>
            </a:r>
            <a:r>
              <a:rPr lang="en-US" dirty="0">
                <a:solidFill>
                  <a:srgbClr val="D4D4D4"/>
                </a:solidFill>
                <a:latin typeface="Menlo" panose="020B0609030804020204" pitchFamily="49" charset="0"/>
              </a:rPr>
              <a:t> </a:t>
            </a:r>
            <a:r>
              <a:rPr lang="en-US" dirty="0">
                <a:solidFill>
                  <a:srgbClr val="DCDCAA"/>
                </a:solidFill>
                <a:latin typeface="Menlo" panose="020B0609030804020204" pitchFamily="49" charset="0"/>
              </a:rPr>
              <a:t>greeting</a:t>
            </a:r>
            <a:r>
              <a:rPr lang="en-US" dirty="0">
                <a:solidFill>
                  <a:srgbClr val="D4D4D4"/>
                </a:solidFill>
                <a:latin typeface="Menlo" panose="020B0609030804020204" pitchFamily="49" charset="0"/>
              </a:rPr>
              <a:t>(</a:t>
            </a:r>
            <a:r>
              <a:rPr lang="en-US" dirty="0">
                <a:solidFill>
                  <a:srgbClr val="9CDCFE"/>
                </a:solidFill>
                <a:latin typeface="Menlo" panose="020B0609030804020204" pitchFamily="49" charset="0"/>
              </a:rPr>
              <a:t>name</a:t>
            </a:r>
            <a:r>
              <a:rPr lang="en-US" dirty="0">
                <a:solidFill>
                  <a:srgbClr val="D4D4D4"/>
                </a:solidFill>
                <a:latin typeface="Menlo" panose="020B0609030804020204" pitchFamily="49" charset="0"/>
              </a:rPr>
              <a:t>)</a:t>
            </a:r>
          </a:p>
          <a:p>
            <a:pPr lvl="2"/>
            <a:r>
              <a:rPr lang="en-US" dirty="0">
                <a:solidFill>
                  <a:srgbClr val="DCDCAA"/>
                </a:solidFill>
                <a:latin typeface="Menlo" panose="020B0609030804020204" pitchFamily="49" charset="0"/>
              </a:rPr>
              <a:t>	puts</a:t>
            </a:r>
            <a:r>
              <a:rPr lang="en-US" dirty="0">
                <a:solidFill>
                  <a:srgbClr val="D4D4D4"/>
                </a:solidFill>
                <a:latin typeface="Menlo" panose="020B0609030804020204" pitchFamily="49" charset="0"/>
              </a:rPr>
              <a:t> </a:t>
            </a:r>
            <a:r>
              <a:rPr lang="en-US" dirty="0">
                <a:solidFill>
                  <a:srgbClr val="CE9178"/>
                </a:solidFill>
                <a:latin typeface="Menlo" panose="020B0609030804020204" pitchFamily="49" charset="0"/>
              </a:rPr>
              <a:t>"Greetings, my lord </a:t>
            </a:r>
            <a:r>
              <a:rPr lang="en-US" dirty="0">
                <a:solidFill>
                  <a:srgbClr val="569CD6"/>
                </a:solidFill>
                <a:latin typeface="Menlo" panose="020B0609030804020204" pitchFamily="49" charset="0"/>
              </a:rPr>
              <a:t>#{</a:t>
            </a:r>
            <a:r>
              <a:rPr lang="en-US" dirty="0">
                <a:solidFill>
                  <a:srgbClr val="9CDCFE"/>
                </a:solidFill>
                <a:latin typeface="Menlo" panose="020B0609030804020204" pitchFamily="49" charset="0"/>
              </a:rPr>
              <a:t>name</a:t>
            </a:r>
            <a:r>
              <a:rPr lang="en-US" dirty="0">
                <a:solidFill>
                  <a:srgbClr val="569CD6"/>
                </a:solidFill>
                <a:latin typeface="Menlo" panose="020B0609030804020204" pitchFamily="49" charset="0"/>
              </a:rPr>
              <a:t>}</a:t>
            </a:r>
            <a:r>
              <a:rPr lang="en-US" dirty="0">
                <a:solidFill>
                  <a:srgbClr val="CE9178"/>
                </a:solidFill>
                <a:latin typeface="Menlo" panose="020B0609030804020204" pitchFamily="49" charset="0"/>
              </a:rPr>
              <a:t>"</a:t>
            </a:r>
            <a:endParaRPr lang="en-US" dirty="0">
              <a:solidFill>
                <a:srgbClr val="D4D4D4"/>
              </a:solidFill>
              <a:latin typeface="Menlo" panose="020B0609030804020204" pitchFamily="49" charset="0"/>
            </a:endParaRPr>
          </a:p>
          <a:p>
            <a:pPr lvl="2"/>
            <a:r>
              <a:rPr lang="en-US" dirty="0">
                <a:solidFill>
                  <a:srgbClr val="C586C0"/>
                </a:solidFill>
                <a:latin typeface="Menlo" panose="020B0609030804020204" pitchFamily="49" charset="0"/>
              </a:rPr>
              <a:t>end</a:t>
            </a:r>
            <a:endParaRPr lang="en-US" dirty="0">
              <a:solidFill>
                <a:srgbClr val="D4D4D4"/>
              </a:solidFill>
              <a:latin typeface="Menlo" panose="020B0609030804020204" pitchFamily="49" charset="0"/>
            </a:endParaRPr>
          </a:p>
          <a:p>
            <a:pPr lvl="1"/>
            <a:r>
              <a:rPr lang="en-US" dirty="0">
                <a:solidFill>
                  <a:srgbClr val="C586C0"/>
                </a:solidFill>
                <a:latin typeface="Menlo" panose="020B0609030804020204" pitchFamily="49" charset="0"/>
              </a:rPr>
              <a:t>end</a:t>
            </a:r>
            <a:endParaRPr lang="en-US" dirty="0">
              <a:solidFill>
                <a:srgbClr val="D4D4D4"/>
              </a:solidFill>
              <a:latin typeface="Menlo" panose="020B0609030804020204" pitchFamily="49" charset="0"/>
            </a:endParaRPr>
          </a:p>
          <a:p>
            <a:r>
              <a:rPr lang="en-US" dirty="0">
                <a:solidFill>
                  <a:srgbClr val="C586C0"/>
                </a:solidFill>
                <a:latin typeface="Menlo" panose="020B0609030804020204" pitchFamily="49" charset="0"/>
              </a:rPr>
              <a:t>end</a:t>
            </a:r>
            <a:endParaRPr lang="en-US" b="0" dirty="0">
              <a:solidFill>
                <a:srgbClr val="D4D4D4"/>
              </a:solidFill>
              <a:effectLst/>
              <a:latin typeface="Menlo" panose="020B0609030804020204" pitchFamily="49" charset="0"/>
            </a:endParaRPr>
          </a:p>
        </p:txBody>
      </p:sp>
      <p:sp>
        <p:nvSpPr>
          <p:cNvPr id="6" name="Rectangle 5">
            <a:extLst>
              <a:ext uri="{FF2B5EF4-FFF2-40B4-BE49-F238E27FC236}">
                <a16:creationId xmlns:a16="http://schemas.microsoft.com/office/drawing/2014/main" id="{1D55F4A9-9B43-E847-9054-EDD3319ED349}"/>
              </a:ext>
            </a:extLst>
          </p:cNvPr>
          <p:cNvSpPr/>
          <p:nvPr/>
        </p:nvSpPr>
        <p:spPr>
          <a:xfrm>
            <a:off x="7619049" y="1021943"/>
            <a:ext cx="4281118" cy="4247317"/>
          </a:xfrm>
          <a:prstGeom prst="rect">
            <a:avLst/>
          </a:prstGeom>
        </p:spPr>
        <p:txBody>
          <a:bodyPr wrap="square">
            <a:spAutoFit/>
          </a:bodyPr>
          <a:lstStyle/>
          <a:p>
            <a:r>
              <a:rPr lang="en-US" dirty="0">
                <a:solidFill>
                  <a:srgbClr val="9CDCFE"/>
                </a:solidFill>
                <a:latin typeface="Menlo" panose="020B0609030804020204" pitchFamily="49" charset="0"/>
              </a:rPr>
              <a:t>s</a:t>
            </a:r>
            <a:r>
              <a:rPr lang="en-US" dirty="0">
                <a:solidFill>
                  <a:srgbClr val="D4D4D4"/>
                </a:solidFill>
                <a:latin typeface="Menlo" panose="020B0609030804020204" pitchFamily="49" charset="0"/>
              </a:rPr>
              <a:t> = </a:t>
            </a:r>
            <a:r>
              <a:rPr lang="en-US" dirty="0" err="1">
                <a:solidFill>
                  <a:srgbClr val="4EC9B0"/>
                </a:solidFill>
                <a:latin typeface="Menlo" panose="020B0609030804020204" pitchFamily="49" charset="0"/>
              </a:rPr>
              <a:t>Simple</a:t>
            </a:r>
            <a:r>
              <a:rPr lang="en-US" dirty="0" err="1">
                <a:solidFill>
                  <a:srgbClr val="D4D4D4"/>
                </a:solidFill>
                <a:latin typeface="Menlo" panose="020B0609030804020204" pitchFamily="49" charset="0"/>
              </a:rPr>
              <a:t>.</a:t>
            </a:r>
            <a:r>
              <a:rPr lang="en-US" dirty="0" err="1">
                <a:solidFill>
                  <a:srgbClr val="569CD6"/>
                </a:solidFill>
                <a:latin typeface="Menlo" panose="020B0609030804020204" pitchFamily="49" charset="0"/>
              </a:rPr>
              <a:t>new</a:t>
            </a:r>
            <a:endParaRPr lang="en-US" dirty="0">
              <a:solidFill>
                <a:srgbClr val="D4D4D4"/>
              </a:solidFill>
              <a:latin typeface="Menlo" panose="020B0609030804020204" pitchFamily="49" charset="0"/>
            </a:endParaRPr>
          </a:p>
          <a:p>
            <a:br>
              <a:rPr lang="en-US" dirty="0">
                <a:solidFill>
                  <a:srgbClr val="D4D4D4"/>
                </a:solidFill>
                <a:latin typeface="Menlo" panose="020B0609030804020204" pitchFamily="49" charset="0"/>
              </a:rPr>
            </a:br>
            <a:r>
              <a:rPr lang="en-US" dirty="0" err="1">
                <a:solidFill>
                  <a:srgbClr val="9CDCFE"/>
                </a:solidFill>
                <a:latin typeface="Menlo" panose="020B0609030804020204" pitchFamily="49" charset="0"/>
              </a:rPr>
              <a:t>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methods</a:t>
            </a:r>
            <a:endParaRPr lang="en-US" dirty="0">
              <a:solidFill>
                <a:srgbClr val="D4D4D4"/>
              </a:solidFill>
              <a:latin typeface="Menlo" panose="020B0609030804020204" pitchFamily="49" charset="0"/>
            </a:endParaRPr>
          </a:p>
          <a:p>
            <a:r>
              <a:rPr lang="en-US" dirty="0" err="1">
                <a:solidFill>
                  <a:srgbClr val="9CDCFE"/>
                </a:solidFill>
                <a:latin typeface="Menlo" panose="020B0609030804020204" pitchFamily="49" charset="0"/>
              </a:rPr>
              <a:t>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class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instance_methods</a:t>
            </a:r>
            <a:endParaRPr lang="en-US" dirty="0">
              <a:solidFill>
                <a:srgbClr val="D4D4D4"/>
              </a:solidFill>
              <a:latin typeface="Menlo" panose="020B0609030804020204" pitchFamily="49" charset="0"/>
            </a:endParaRPr>
          </a:p>
          <a:p>
            <a:r>
              <a:rPr lang="en-US" dirty="0" err="1">
                <a:solidFill>
                  <a:srgbClr val="9CDCFE"/>
                </a:solidFill>
                <a:latin typeface="Menlo" panose="020B0609030804020204" pitchFamily="49" charset="0"/>
              </a:rPr>
              <a:t>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singleton_methods</a:t>
            </a:r>
            <a:endParaRPr lang="en-US" dirty="0">
              <a:solidFill>
                <a:srgbClr val="D4D4D4"/>
              </a:solidFill>
              <a:latin typeface="Menlo" panose="020B0609030804020204" pitchFamily="49" charset="0"/>
            </a:endParaRPr>
          </a:p>
          <a:p>
            <a:br>
              <a:rPr lang="en-US" dirty="0">
                <a:solidFill>
                  <a:srgbClr val="D4D4D4"/>
                </a:solidFill>
                <a:latin typeface="Menlo" panose="020B0609030804020204" pitchFamily="49" charset="0"/>
              </a:rPr>
            </a:br>
            <a:r>
              <a:rPr lang="en-US" dirty="0">
                <a:solidFill>
                  <a:srgbClr val="C586C0"/>
                </a:solidFill>
                <a:latin typeface="Menlo" panose="020B0609030804020204" pitchFamily="49" charset="0"/>
              </a:rPr>
              <a:t>def</a:t>
            </a:r>
            <a:r>
              <a:rPr lang="en-US" dirty="0">
                <a:solidFill>
                  <a:srgbClr val="D4D4D4"/>
                </a:solidFill>
                <a:latin typeface="Menlo" panose="020B0609030804020204" pitchFamily="49" charset="0"/>
              </a:rPr>
              <a:t> </a:t>
            </a:r>
            <a:r>
              <a:rPr lang="en-US" dirty="0" err="1">
                <a:solidFill>
                  <a:srgbClr val="DCDCAA"/>
                </a:solidFill>
                <a:latin typeface="Menlo" panose="020B0609030804020204" pitchFamily="49" charset="0"/>
              </a:rPr>
              <a:t>s.good_day</a:t>
            </a:r>
            <a:endParaRPr lang="en-US" dirty="0">
              <a:solidFill>
                <a:srgbClr val="D4D4D4"/>
              </a:solidFill>
              <a:latin typeface="Menlo" panose="020B0609030804020204" pitchFamily="49" charset="0"/>
            </a:endParaRPr>
          </a:p>
          <a:p>
            <a:r>
              <a:rPr lang="zh-CN" altLang="en-US" dirty="0">
                <a:solidFill>
                  <a:srgbClr val="DCDCAA"/>
                </a:solidFill>
                <a:latin typeface="Menlo" panose="020B0609030804020204" pitchFamily="49" charset="0"/>
              </a:rPr>
              <a:t>  </a:t>
            </a:r>
            <a:r>
              <a:rPr lang="en-US" dirty="0">
                <a:solidFill>
                  <a:srgbClr val="DCDCAA"/>
                </a:solidFill>
                <a:latin typeface="Menlo" panose="020B0609030804020204" pitchFamily="49" charset="0"/>
              </a:rPr>
              <a:t>puts</a:t>
            </a:r>
            <a:r>
              <a:rPr lang="en-US" dirty="0">
                <a:solidFill>
                  <a:srgbClr val="D4D4D4"/>
                </a:solidFill>
                <a:latin typeface="Menlo" panose="020B0609030804020204" pitchFamily="49" charset="0"/>
              </a:rPr>
              <a:t> </a:t>
            </a:r>
            <a:r>
              <a:rPr lang="en-US" dirty="0">
                <a:solidFill>
                  <a:srgbClr val="CE9178"/>
                </a:solidFill>
                <a:latin typeface="Menlo" panose="020B0609030804020204" pitchFamily="49" charset="0"/>
              </a:rPr>
              <a:t>'</a:t>
            </a:r>
            <a:r>
              <a:rPr lang="en-US" dirty="0" err="1">
                <a:solidFill>
                  <a:srgbClr val="CE9178"/>
                </a:solidFill>
                <a:latin typeface="Menlo" panose="020B0609030804020204" pitchFamily="49" charset="0"/>
              </a:rPr>
              <a:t>good_day</a:t>
            </a:r>
            <a:r>
              <a:rPr lang="en-US" dirty="0">
                <a:solidFill>
                  <a:srgbClr val="CE9178"/>
                </a:solidFill>
                <a:latin typeface="Menlo" panose="020B0609030804020204" pitchFamily="49" charset="0"/>
              </a:rPr>
              <a:t>'</a:t>
            </a:r>
            <a:endParaRPr lang="en-US" dirty="0">
              <a:solidFill>
                <a:srgbClr val="D4D4D4"/>
              </a:solidFill>
              <a:latin typeface="Menlo" panose="020B0609030804020204" pitchFamily="49" charset="0"/>
            </a:endParaRPr>
          </a:p>
          <a:p>
            <a:r>
              <a:rPr lang="en-US" dirty="0">
                <a:solidFill>
                  <a:srgbClr val="C586C0"/>
                </a:solidFill>
                <a:latin typeface="Menlo" panose="020B0609030804020204" pitchFamily="49" charset="0"/>
              </a:rPr>
              <a:t>end</a:t>
            </a:r>
            <a:endParaRPr lang="en-US" dirty="0">
              <a:solidFill>
                <a:srgbClr val="D4D4D4"/>
              </a:solidFill>
              <a:latin typeface="Menlo" panose="020B0609030804020204" pitchFamily="49" charset="0"/>
            </a:endParaRPr>
          </a:p>
          <a:p>
            <a:br>
              <a:rPr lang="en-US" dirty="0">
                <a:solidFill>
                  <a:srgbClr val="D4D4D4"/>
                </a:solidFill>
                <a:latin typeface="Menlo" panose="020B0609030804020204" pitchFamily="49" charset="0"/>
              </a:rPr>
            </a:br>
            <a:r>
              <a:rPr lang="en-US" dirty="0" err="1">
                <a:solidFill>
                  <a:srgbClr val="9CDCFE"/>
                </a:solidFill>
                <a:latin typeface="Menlo" panose="020B0609030804020204" pitchFamily="49" charset="0"/>
              </a:rPr>
              <a:t>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methods</a:t>
            </a:r>
            <a:endParaRPr lang="en-US" dirty="0">
              <a:solidFill>
                <a:srgbClr val="D4D4D4"/>
              </a:solidFill>
              <a:latin typeface="Menlo" panose="020B0609030804020204" pitchFamily="49" charset="0"/>
            </a:endParaRPr>
          </a:p>
          <a:p>
            <a:r>
              <a:rPr lang="en-US" dirty="0" err="1">
                <a:solidFill>
                  <a:srgbClr val="9CDCFE"/>
                </a:solidFill>
                <a:latin typeface="Menlo" panose="020B0609030804020204" pitchFamily="49" charset="0"/>
              </a:rPr>
              <a:t>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class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instance_methods</a:t>
            </a:r>
            <a:endParaRPr lang="en-US" dirty="0">
              <a:solidFill>
                <a:srgbClr val="D4D4D4"/>
              </a:solidFill>
              <a:latin typeface="Menlo" panose="020B0609030804020204" pitchFamily="49" charset="0"/>
            </a:endParaRPr>
          </a:p>
          <a:p>
            <a:r>
              <a:rPr lang="en-US" dirty="0" err="1">
                <a:solidFill>
                  <a:srgbClr val="9CDCFE"/>
                </a:solidFill>
                <a:latin typeface="Menlo" panose="020B0609030804020204" pitchFamily="49" charset="0"/>
              </a:rPr>
              <a:t>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singleton_methods</a:t>
            </a:r>
            <a:endParaRPr lang="en-US" dirty="0">
              <a:solidFill>
                <a:srgbClr val="D4D4D4"/>
              </a:solidFill>
              <a:latin typeface="Menlo" panose="020B0609030804020204" pitchFamily="49" charset="0"/>
            </a:endParaRPr>
          </a:p>
          <a:p>
            <a:br>
              <a:rPr lang="en-US" dirty="0">
                <a:solidFill>
                  <a:srgbClr val="D4D4D4"/>
                </a:solidFill>
                <a:latin typeface="Menlo" panose="020B0609030804020204" pitchFamily="49" charset="0"/>
              </a:rPr>
            </a:br>
            <a:endParaRPr lang="en-US"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21265988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C069B-B00E-8544-AF53-19A7B00ECEB4}"/>
              </a:ext>
            </a:extLst>
          </p:cNvPr>
          <p:cNvSpPr>
            <a:spLocks noGrp="1"/>
          </p:cNvSpPr>
          <p:nvPr>
            <p:ph type="title"/>
          </p:nvPr>
        </p:nvSpPr>
        <p:spPr/>
        <p:txBody>
          <a:bodyPr/>
          <a:lstStyle/>
          <a:p>
            <a:r>
              <a:rPr lang="en-CN" dirty="0"/>
              <a:t>练习</a:t>
            </a:r>
            <a:r>
              <a:rPr lang="en-US" altLang="zh-CN" dirty="0"/>
              <a:t>4-2</a:t>
            </a:r>
            <a:endParaRPr lang="en-CN" dirty="0"/>
          </a:p>
        </p:txBody>
      </p:sp>
      <p:sp>
        <p:nvSpPr>
          <p:cNvPr id="4" name="Rectangle 3">
            <a:extLst>
              <a:ext uri="{FF2B5EF4-FFF2-40B4-BE49-F238E27FC236}">
                <a16:creationId xmlns:a16="http://schemas.microsoft.com/office/drawing/2014/main" id="{7C6CD20F-65A5-9541-A855-72998A8A0FA3}"/>
              </a:ext>
            </a:extLst>
          </p:cNvPr>
          <p:cNvSpPr/>
          <p:nvPr/>
        </p:nvSpPr>
        <p:spPr>
          <a:xfrm>
            <a:off x="452926" y="1338480"/>
            <a:ext cx="6096000" cy="3139321"/>
          </a:xfrm>
          <a:prstGeom prst="rect">
            <a:avLst/>
          </a:prstGeom>
        </p:spPr>
        <p:txBody>
          <a:bodyPr>
            <a:spAutoFit/>
          </a:bodyPr>
          <a:lstStyle/>
          <a:p>
            <a:r>
              <a:rPr lang="en-US" dirty="0" err="1">
                <a:solidFill>
                  <a:srgbClr val="4EC9B0"/>
                </a:solidFill>
                <a:latin typeface="Menlo" panose="020B0609030804020204" pitchFamily="49" charset="0"/>
              </a:rPr>
              <a:t>Simple</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methods</a:t>
            </a:r>
            <a:endParaRPr lang="en-US" dirty="0">
              <a:solidFill>
                <a:srgbClr val="D4D4D4"/>
              </a:solidFill>
              <a:latin typeface="Menlo" panose="020B0609030804020204" pitchFamily="49" charset="0"/>
            </a:endParaRPr>
          </a:p>
          <a:p>
            <a:r>
              <a:rPr lang="en-US" dirty="0" err="1">
                <a:solidFill>
                  <a:srgbClr val="4EC9B0"/>
                </a:solidFill>
                <a:latin typeface="Menlo" panose="020B0609030804020204" pitchFamily="49" charset="0"/>
              </a:rPr>
              <a:t>Simple</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class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instance_methods</a:t>
            </a:r>
            <a:endParaRPr lang="en-US" dirty="0">
              <a:solidFill>
                <a:srgbClr val="D4D4D4"/>
              </a:solidFill>
              <a:latin typeface="Menlo" panose="020B0609030804020204" pitchFamily="49" charset="0"/>
            </a:endParaRPr>
          </a:p>
          <a:p>
            <a:r>
              <a:rPr lang="en-US" dirty="0" err="1">
                <a:solidFill>
                  <a:srgbClr val="4EC9B0"/>
                </a:solidFill>
                <a:latin typeface="Menlo" panose="020B0609030804020204" pitchFamily="49" charset="0"/>
              </a:rPr>
              <a:t>Simple</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singleton_methods</a:t>
            </a:r>
            <a:endParaRPr lang="en-US" dirty="0">
              <a:solidFill>
                <a:srgbClr val="D4D4D4"/>
              </a:solidFill>
              <a:latin typeface="Menlo" panose="020B0609030804020204" pitchFamily="49" charset="0"/>
            </a:endParaRPr>
          </a:p>
          <a:p>
            <a:br>
              <a:rPr lang="en-US" dirty="0">
                <a:solidFill>
                  <a:srgbClr val="D4D4D4"/>
                </a:solidFill>
                <a:latin typeface="Menlo" panose="020B0609030804020204" pitchFamily="49" charset="0"/>
              </a:rPr>
            </a:br>
            <a:r>
              <a:rPr lang="en-US" dirty="0">
                <a:solidFill>
                  <a:srgbClr val="C586C0"/>
                </a:solidFill>
                <a:latin typeface="Menlo" panose="020B0609030804020204" pitchFamily="49" charset="0"/>
              </a:rPr>
              <a:t>def</a:t>
            </a:r>
            <a:r>
              <a:rPr lang="en-US" dirty="0">
                <a:solidFill>
                  <a:srgbClr val="D4D4D4"/>
                </a:solidFill>
                <a:latin typeface="Menlo" panose="020B0609030804020204" pitchFamily="49" charset="0"/>
              </a:rPr>
              <a:t> </a:t>
            </a:r>
            <a:r>
              <a:rPr lang="en-US" dirty="0" err="1">
                <a:solidFill>
                  <a:srgbClr val="DCDCAA"/>
                </a:solidFill>
                <a:latin typeface="Menlo" panose="020B0609030804020204" pitchFamily="49" charset="0"/>
              </a:rPr>
              <a:t>Simple.test</a:t>
            </a:r>
            <a:endParaRPr lang="en-US" dirty="0">
              <a:solidFill>
                <a:srgbClr val="D4D4D4"/>
              </a:solidFill>
              <a:latin typeface="Menlo" panose="020B0609030804020204" pitchFamily="49" charset="0"/>
            </a:endParaRPr>
          </a:p>
          <a:p>
            <a:r>
              <a:rPr lang="zh-CN" altLang="en-US" dirty="0">
                <a:solidFill>
                  <a:srgbClr val="DCDCAA"/>
                </a:solidFill>
                <a:latin typeface="Menlo" panose="020B0609030804020204" pitchFamily="49" charset="0"/>
              </a:rPr>
              <a:t>  </a:t>
            </a:r>
            <a:r>
              <a:rPr lang="en-US" dirty="0">
                <a:solidFill>
                  <a:srgbClr val="DCDCAA"/>
                </a:solidFill>
                <a:latin typeface="Menlo" panose="020B0609030804020204" pitchFamily="49" charset="0"/>
              </a:rPr>
              <a:t>puts</a:t>
            </a:r>
            <a:r>
              <a:rPr lang="en-US" dirty="0">
                <a:solidFill>
                  <a:srgbClr val="D4D4D4"/>
                </a:solidFill>
                <a:latin typeface="Menlo" panose="020B0609030804020204" pitchFamily="49" charset="0"/>
              </a:rPr>
              <a:t> </a:t>
            </a:r>
            <a:r>
              <a:rPr lang="en-US" dirty="0">
                <a:solidFill>
                  <a:srgbClr val="CE9178"/>
                </a:solidFill>
                <a:latin typeface="Menlo" panose="020B0609030804020204" pitchFamily="49" charset="0"/>
              </a:rPr>
              <a:t>'test'</a:t>
            </a:r>
            <a:endParaRPr lang="en-US" dirty="0">
              <a:solidFill>
                <a:srgbClr val="D4D4D4"/>
              </a:solidFill>
              <a:latin typeface="Menlo" panose="020B0609030804020204" pitchFamily="49" charset="0"/>
            </a:endParaRPr>
          </a:p>
          <a:p>
            <a:r>
              <a:rPr lang="en-US" dirty="0">
                <a:solidFill>
                  <a:srgbClr val="C586C0"/>
                </a:solidFill>
                <a:latin typeface="Menlo" panose="020B0609030804020204" pitchFamily="49" charset="0"/>
              </a:rPr>
              <a:t>end</a:t>
            </a:r>
            <a:endParaRPr lang="en-US" dirty="0">
              <a:solidFill>
                <a:srgbClr val="D4D4D4"/>
              </a:solidFill>
              <a:latin typeface="Menlo" panose="020B0609030804020204" pitchFamily="49" charset="0"/>
            </a:endParaRPr>
          </a:p>
          <a:p>
            <a:br>
              <a:rPr lang="en-US" dirty="0">
                <a:solidFill>
                  <a:srgbClr val="D4D4D4"/>
                </a:solidFill>
                <a:latin typeface="Menlo" panose="020B0609030804020204" pitchFamily="49" charset="0"/>
              </a:rPr>
            </a:br>
            <a:r>
              <a:rPr lang="en-US" dirty="0" err="1">
                <a:solidFill>
                  <a:srgbClr val="4EC9B0"/>
                </a:solidFill>
                <a:latin typeface="Menlo" panose="020B0609030804020204" pitchFamily="49" charset="0"/>
              </a:rPr>
              <a:t>Simple</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methods</a:t>
            </a:r>
            <a:endParaRPr lang="en-US" dirty="0">
              <a:solidFill>
                <a:srgbClr val="D4D4D4"/>
              </a:solidFill>
              <a:latin typeface="Menlo" panose="020B0609030804020204" pitchFamily="49" charset="0"/>
            </a:endParaRPr>
          </a:p>
          <a:p>
            <a:r>
              <a:rPr lang="en-US" dirty="0" err="1">
                <a:solidFill>
                  <a:srgbClr val="4EC9B0"/>
                </a:solidFill>
                <a:latin typeface="Menlo" panose="020B0609030804020204" pitchFamily="49" charset="0"/>
              </a:rPr>
              <a:t>Simple</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class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instance_methods</a:t>
            </a:r>
            <a:endParaRPr lang="en-US" dirty="0">
              <a:solidFill>
                <a:srgbClr val="D4D4D4"/>
              </a:solidFill>
              <a:latin typeface="Menlo" panose="020B0609030804020204" pitchFamily="49" charset="0"/>
            </a:endParaRPr>
          </a:p>
          <a:p>
            <a:r>
              <a:rPr lang="en-US" dirty="0" err="1">
                <a:solidFill>
                  <a:srgbClr val="4EC9B0"/>
                </a:solidFill>
                <a:latin typeface="Menlo" panose="020B0609030804020204" pitchFamily="49" charset="0"/>
              </a:rPr>
              <a:t>Simple</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singleton_methods</a:t>
            </a:r>
            <a:endParaRPr lang="en-US" dirty="0">
              <a:solidFill>
                <a:srgbClr val="D4D4D4"/>
              </a:solidFill>
              <a:latin typeface="Menlo" panose="020B0609030804020204" pitchFamily="49" charset="0"/>
            </a:endParaRPr>
          </a:p>
        </p:txBody>
      </p:sp>
    </p:spTree>
    <p:extLst>
      <p:ext uri="{BB962C8B-B14F-4D97-AF65-F5344CB8AC3E}">
        <p14:creationId xmlns:p14="http://schemas.microsoft.com/office/powerpoint/2010/main" val="38245502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09619-DD7F-3844-94F1-F9C0320591A3}"/>
              </a:ext>
            </a:extLst>
          </p:cNvPr>
          <p:cNvSpPr>
            <a:spLocks noGrp="1"/>
          </p:cNvSpPr>
          <p:nvPr>
            <p:ph type="title"/>
          </p:nvPr>
        </p:nvSpPr>
        <p:spPr/>
        <p:txBody>
          <a:bodyPr/>
          <a:lstStyle/>
          <a:p>
            <a:r>
              <a:rPr lang="en-CN" dirty="0"/>
              <a:t>练习4-3</a:t>
            </a:r>
          </a:p>
        </p:txBody>
      </p:sp>
      <p:sp>
        <p:nvSpPr>
          <p:cNvPr id="4" name="Rectangle 3">
            <a:extLst>
              <a:ext uri="{FF2B5EF4-FFF2-40B4-BE49-F238E27FC236}">
                <a16:creationId xmlns:a16="http://schemas.microsoft.com/office/drawing/2014/main" id="{6C8E21A8-94A5-694F-9647-422C71DDE602}"/>
              </a:ext>
            </a:extLst>
          </p:cNvPr>
          <p:cNvSpPr/>
          <p:nvPr/>
        </p:nvSpPr>
        <p:spPr>
          <a:xfrm>
            <a:off x="452926" y="1300580"/>
            <a:ext cx="6096000" cy="1754326"/>
          </a:xfrm>
          <a:prstGeom prst="rect">
            <a:avLst/>
          </a:prstGeom>
        </p:spPr>
        <p:txBody>
          <a:bodyPr>
            <a:spAutoFit/>
          </a:bodyPr>
          <a:lstStyle/>
          <a:p>
            <a:r>
              <a:rPr lang="en-US" dirty="0" err="1">
                <a:solidFill>
                  <a:srgbClr val="9CDCFE"/>
                </a:solidFill>
                <a:latin typeface="Menlo" panose="020B0609030804020204" pitchFamily="49" charset="0"/>
              </a:rPr>
              <a:t>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singleton_class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instance_methods</a:t>
            </a:r>
            <a:endParaRPr lang="en-US" dirty="0">
              <a:solidFill>
                <a:srgbClr val="D4D4D4"/>
              </a:solidFill>
              <a:latin typeface="Menlo" panose="020B0609030804020204" pitchFamily="49" charset="0"/>
            </a:endParaRPr>
          </a:p>
          <a:p>
            <a:r>
              <a:rPr lang="en-US" dirty="0" err="1">
                <a:solidFill>
                  <a:srgbClr val="4EC9B0"/>
                </a:solidFill>
                <a:latin typeface="Menlo" panose="020B0609030804020204" pitchFamily="49" charset="0"/>
              </a:rPr>
              <a:t>Simple</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instance_methods</a:t>
            </a:r>
            <a:endParaRPr lang="en-US" dirty="0">
              <a:solidFill>
                <a:srgbClr val="D4D4D4"/>
              </a:solidFill>
              <a:latin typeface="Menlo" panose="020B0609030804020204" pitchFamily="49" charset="0"/>
            </a:endParaRPr>
          </a:p>
          <a:p>
            <a:r>
              <a:rPr lang="en-US" dirty="0" err="1">
                <a:solidFill>
                  <a:srgbClr val="9CDCFE"/>
                </a:solidFill>
                <a:latin typeface="Menlo" panose="020B0609030804020204" pitchFamily="49" charset="0"/>
              </a:rPr>
              <a:t>s</a:t>
            </a:r>
            <a:r>
              <a:rPr lang="en-US" dirty="0" err="1">
                <a:solidFill>
                  <a:srgbClr val="D4D4D4"/>
                </a:solidFill>
                <a:latin typeface="Menlo" panose="020B0609030804020204" pitchFamily="49" charset="0"/>
              </a:rPr>
              <a:t>.</a:t>
            </a:r>
            <a:r>
              <a:rPr lang="en-US" dirty="0" err="1">
                <a:solidFill>
                  <a:srgbClr val="DCDCAA"/>
                </a:solidFill>
                <a:latin typeface="Menlo" panose="020B0609030804020204" pitchFamily="49" charset="0"/>
              </a:rPr>
              <a:t>singleton_methods</a:t>
            </a:r>
            <a:endParaRPr lang="en-US" dirty="0">
              <a:solidFill>
                <a:srgbClr val="DCDCAA"/>
              </a:solidFill>
              <a:latin typeface="Menlo" panose="020B0609030804020204" pitchFamily="49" charset="0"/>
            </a:endParaRPr>
          </a:p>
          <a:p>
            <a:endParaRPr lang="en-US" b="0" dirty="0">
              <a:solidFill>
                <a:srgbClr val="DCDCAA"/>
              </a:solidFill>
              <a:effectLst/>
              <a:latin typeface="Menlo" panose="020B0609030804020204" pitchFamily="49" charset="0"/>
            </a:endParaRPr>
          </a:p>
          <a:p>
            <a:endParaRPr lang="en-US" dirty="0">
              <a:solidFill>
                <a:srgbClr val="DCDCAA"/>
              </a:solidFill>
              <a:latin typeface="Menlo" panose="020B0609030804020204" pitchFamily="49" charset="0"/>
            </a:endParaRPr>
          </a:p>
          <a:p>
            <a:r>
              <a:rPr lang="en-US" dirty="0">
                <a:solidFill>
                  <a:srgbClr val="DCDCAA"/>
                </a:solidFill>
                <a:latin typeface="Menlo" panose="020B0609030804020204" pitchFamily="49" charset="0"/>
              </a:rPr>
              <a:t>Class</a:t>
            </a:r>
            <a:r>
              <a:rPr lang="zh-CN" altLang="en-US" dirty="0">
                <a:solidFill>
                  <a:srgbClr val="DCDCAA"/>
                </a:solidFill>
                <a:latin typeface="Menlo" panose="020B0609030804020204" pitchFamily="49" charset="0"/>
              </a:rPr>
              <a:t> </a:t>
            </a:r>
            <a:r>
              <a:rPr lang="en-US" dirty="0" err="1">
                <a:solidFill>
                  <a:srgbClr val="DCDCAA"/>
                </a:solidFill>
                <a:latin typeface="Menlo" panose="020B0609030804020204" pitchFamily="49" charset="0"/>
              </a:rPr>
              <a:t>也可以定义方法</a:t>
            </a:r>
            <a:endParaRPr lang="en-US"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23528190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54745-F3F0-0A4F-B4D6-14E8FFE9FA9B}"/>
              </a:ext>
            </a:extLst>
          </p:cNvPr>
          <p:cNvSpPr>
            <a:spLocks noGrp="1"/>
          </p:cNvSpPr>
          <p:nvPr>
            <p:ph type="title"/>
          </p:nvPr>
        </p:nvSpPr>
        <p:spPr/>
        <p:txBody>
          <a:bodyPr>
            <a:normAutofit/>
          </a:bodyPr>
          <a:lstStyle/>
          <a:p>
            <a:r>
              <a:rPr lang="en-CN" dirty="0">
                <a:latin typeface="+mj-ea"/>
              </a:rPr>
              <a:t>再看</a:t>
            </a:r>
            <a:r>
              <a:rPr lang="zh-CN" altLang="en-US" dirty="0">
                <a:latin typeface="+mj-ea"/>
              </a:rPr>
              <a:t>静态方法的几种创建方式</a:t>
            </a:r>
            <a:endParaRPr lang="en-CN" dirty="0">
              <a:latin typeface="+mj-ea"/>
            </a:endParaRPr>
          </a:p>
        </p:txBody>
      </p:sp>
      <p:sp>
        <p:nvSpPr>
          <p:cNvPr id="3" name="Content Placeholder 2">
            <a:extLst>
              <a:ext uri="{FF2B5EF4-FFF2-40B4-BE49-F238E27FC236}">
                <a16:creationId xmlns:a16="http://schemas.microsoft.com/office/drawing/2014/main" id="{DDCD83CE-027C-374C-8E63-9A37AF6BF9D5}"/>
              </a:ext>
            </a:extLst>
          </p:cNvPr>
          <p:cNvSpPr>
            <a:spLocks noGrp="1"/>
          </p:cNvSpPr>
          <p:nvPr>
            <p:ph idx="1"/>
          </p:nvPr>
        </p:nvSpPr>
        <p:spPr/>
        <p:txBody>
          <a:bodyPr/>
          <a:lstStyle/>
          <a:p>
            <a:r>
              <a:rPr lang="zh-CN" altLang="en-US" dirty="0"/>
              <a:t>静态方法创建方式</a:t>
            </a:r>
            <a:endParaRPr lang="en-US" altLang="zh-CN" dirty="0"/>
          </a:p>
          <a:p>
            <a:pPr lvl="1"/>
            <a:r>
              <a:rPr lang="en-US" altLang="zh-CN" dirty="0" err="1"/>
              <a:t>self.xxx</a:t>
            </a:r>
            <a:r>
              <a:rPr lang="zh-CN" altLang="en-US" dirty="0"/>
              <a:t>              </a:t>
            </a:r>
            <a:r>
              <a:rPr lang="en-US" altLang="zh-CN" dirty="0"/>
              <a:t>#</a:t>
            </a:r>
            <a:r>
              <a:rPr lang="zh-CN" altLang="en-US" dirty="0"/>
              <a:t> </a:t>
            </a:r>
            <a:r>
              <a:rPr lang="en-US" altLang="zh-CN" dirty="0"/>
              <a:t>self</a:t>
            </a:r>
            <a:r>
              <a:rPr lang="zh-CN" altLang="en-US" dirty="0"/>
              <a:t>意思是当前实例 </a:t>
            </a:r>
            <a:r>
              <a:rPr lang="en-US" altLang="zh-CN" dirty="0"/>
              <a:t>(</a:t>
            </a:r>
            <a:r>
              <a:rPr lang="zh-CN" altLang="en-US" dirty="0"/>
              <a:t>类作为实例</a:t>
            </a:r>
            <a:r>
              <a:rPr lang="en-US" altLang="zh-CN" dirty="0"/>
              <a:t>),</a:t>
            </a:r>
            <a:r>
              <a:rPr lang="zh-CN" altLang="en-US" dirty="0"/>
              <a:t> 在实例上添加方法</a:t>
            </a:r>
            <a:endParaRPr lang="en-US" altLang="zh-CN" dirty="0"/>
          </a:p>
          <a:p>
            <a:pPr lvl="1"/>
            <a:r>
              <a:rPr lang="en-US" altLang="zh-CN" dirty="0"/>
              <a:t>class &lt;&lt; self</a:t>
            </a:r>
            <a:r>
              <a:rPr lang="zh-CN" altLang="en-US" dirty="0"/>
              <a:t>      </a:t>
            </a:r>
            <a:r>
              <a:rPr lang="en-US" altLang="zh-CN" dirty="0"/>
              <a:t>#</a:t>
            </a:r>
            <a:r>
              <a:rPr lang="zh-CN" altLang="en-US" dirty="0"/>
              <a:t> 下面方法是包含在当前实例的</a:t>
            </a:r>
            <a:r>
              <a:rPr lang="en-US" altLang="zh-CN" dirty="0" err="1"/>
              <a:t>Eigenclass</a:t>
            </a:r>
            <a:r>
              <a:rPr lang="zh-CN" altLang="en-US" dirty="0"/>
              <a:t>上</a:t>
            </a:r>
            <a:endParaRPr lang="en-US" altLang="zh-CN" dirty="0"/>
          </a:p>
          <a:p>
            <a:pPr lvl="1"/>
            <a:r>
              <a:rPr lang="en-US" altLang="zh-CN" dirty="0"/>
              <a:t>class &lt;&lt; </a:t>
            </a:r>
            <a:r>
              <a:rPr lang="en-US" altLang="zh-CN" dirty="0" err="1"/>
              <a:t>instance_variable</a:t>
            </a:r>
            <a:r>
              <a:rPr lang="zh-CN" altLang="en-US" dirty="0"/>
              <a:t>    </a:t>
            </a:r>
            <a:r>
              <a:rPr lang="en-US" altLang="zh-CN" dirty="0"/>
              <a:t>#</a:t>
            </a:r>
            <a:r>
              <a:rPr lang="zh-CN" altLang="en-US" dirty="0"/>
              <a:t>下面的方法是包含在指定</a:t>
            </a:r>
            <a:r>
              <a:rPr lang="en-US" altLang="zh-CN" dirty="0"/>
              <a:t>instance</a:t>
            </a:r>
            <a:r>
              <a:rPr lang="zh-CN" altLang="en-US" dirty="0"/>
              <a:t>的</a:t>
            </a:r>
            <a:r>
              <a:rPr lang="en-US" altLang="zh-CN" dirty="0" err="1"/>
              <a:t>Eigenclass</a:t>
            </a:r>
            <a:r>
              <a:rPr lang="zh-CN" altLang="en-US" dirty="0"/>
              <a:t>上</a:t>
            </a:r>
            <a:endParaRPr lang="en-US" altLang="zh-CN" dirty="0"/>
          </a:p>
          <a:p>
            <a:endParaRPr lang="en-CN" dirty="0"/>
          </a:p>
        </p:txBody>
      </p:sp>
    </p:spTree>
    <p:extLst>
      <p:ext uri="{BB962C8B-B14F-4D97-AF65-F5344CB8AC3E}">
        <p14:creationId xmlns:p14="http://schemas.microsoft.com/office/powerpoint/2010/main" val="32734456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4BE0D-DAFF-DD4E-A8F5-C1099EB9B96B}"/>
              </a:ext>
            </a:extLst>
          </p:cNvPr>
          <p:cNvSpPr>
            <a:spLocks noGrp="1"/>
          </p:cNvSpPr>
          <p:nvPr>
            <p:ph type="title"/>
          </p:nvPr>
        </p:nvSpPr>
        <p:spPr/>
        <p:txBody>
          <a:bodyPr/>
          <a:lstStyle/>
          <a:p>
            <a:r>
              <a:rPr lang="en-CN" dirty="0"/>
              <a:t>Ruby中的模块</a:t>
            </a:r>
            <a:r>
              <a:rPr lang="en-US" altLang="zh-CN" dirty="0"/>
              <a:t>(module)</a:t>
            </a:r>
            <a:endParaRPr lang="en-CN" dirty="0"/>
          </a:p>
        </p:txBody>
      </p:sp>
      <p:sp>
        <p:nvSpPr>
          <p:cNvPr id="3" name="Content Placeholder 2">
            <a:extLst>
              <a:ext uri="{FF2B5EF4-FFF2-40B4-BE49-F238E27FC236}">
                <a16:creationId xmlns:a16="http://schemas.microsoft.com/office/drawing/2014/main" id="{61E9CC74-CF36-0E4D-8AE1-2523BAEE60C1}"/>
              </a:ext>
            </a:extLst>
          </p:cNvPr>
          <p:cNvSpPr>
            <a:spLocks noGrp="1"/>
          </p:cNvSpPr>
          <p:nvPr>
            <p:ph idx="1"/>
          </p:nvPr>
        </p:nvSpPr>
        <p:spPr/>
        <p:txBody>
          <a:bodyPr>
            <a:normAutofit/>
          </a:bodyPr>
          <a:lstStyle/>
          <a:p>
            <a:r>
              <a:rPr lang="zh-CN" altLang="en-US" dirty="0"/>
              <a:t>命名空间</a:t>
            </a:r>
            <a:r>
              <a:rPr lang="en-US" altLang="zh-CN" dirty="0"/>
              <a:t>(</a:t>
            </a:r>
            <a:r>
              <a:rPr lang="en-US" altLang="zh-CN" dirty="0" err="1"/>
              <a:t>namespacing</a:t>
            </a:r>
            <a:r>
              <a:rPr lang="en-US" altLang="zh-CN" dirty="0"/>
              <a:t>)</a:t>
            </a:r>
          </a:p>
          <a:p>
            <a:pPr marL="0" indent="0">
              <a:buNone/>
            </a:pPr>
            <a:endParaRPr lang="en-CN" dirty="0"/>
          </a:p>
          <a:p>
            <a:r>
              <a:rPr lang="en-US" dirty="0"/>
              <a:t>M</a:t>
            </a:r>
            <a:r>
              <a:rPr lang="en-CN" dirty="0"/>
              <a:t>ixins</a:t>
            </a:r>
          </a:p>
          <a:p>
            <a:pPr lvl="1"/>
            <a:r>
              <a:rPr lang="en-CN" dirty="0"/>
              <a:t>类似已经实现了的inteface</a:t>
            </a:r>
            <a:r>
              <a:rPr lang="en-US" altLang="zh-CN" dirty="0"/>
              <a:t>,</a:t>
            </a:r>
            <a:r>
              <a:rPr lang="zh-CN" altLang="en-US" dirty="0"/>
              <a:t> </a:t>
            </a:r>
            <a:endParaRPr lang="en-US" altLang="zh-CN" dirty="0"/>
          </a:p>
          <a:p>
            <a:pPr lvl="1"/>
            <a:r>
              <a:rPr lang="en-CN" dirty="0"/>
              <a:t>公共方法</a:t>
            </a:r>
          </a:p>
        </p:txBody>
      </p:sp>
    </p:spTree>
    <p:extLst>
      <p:ext uri="{BB962C8B-B14F-4D97-AF65-F5344CB8AC3E}">
        <p14:creationId xmlns:p14="http://schemas.microsoft.com/office/powerpoint/2010/main" val="5886922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7C540F-2DB5-427A-858D-20351D5410E6}"/>
              </a:ext>
            </a:extLst>
          </p:cNvPr>
          <p:cNvSpPr txBox="1">
            <a:spLocks noGrp="1"/>
          </p:cNvSpPr>
          <p:nvPr>
            <p:ph type="body" sz="quarter" idx="10"/>
          </p:nvPr>
        </p:nvSpPr>
        <p:spPr>
          <a:xfrm>
            <a:off x="467091" y="1127934"/>
            <a:ext cx="4687502" cy="4724370"/>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 </a:t>
            </a:r>
            <a:r>
              <a:rPr lang="en-US" sz="2000" dirty="0" err="1">
                <a:latin typeface="Roboto Condensed Light" panose="02000000000000000000" pitchFamily="2" charset="0"/>
                <a:ea typeface="Roboto Condensed Light" panose="02000000000000000000" pitchFamily="2" charset="0"/>
                <a:cs typeface="Calibri" panose="020F0502020204030204"/>
              </a:rPr>
              <a:t>安装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Hello</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World</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Ruby常用对象</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Ruby中的方法</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代码块</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Proc</a:t>
            </a:r>
            <a:r>
              <a:rPr lang="zh-CN" altLang="en-US" sz="2000" dirty="0">
                <a:latin typeface="Roboto Condensed Light" panose="02000000000000000000" pitchFamily="2" charset="0"/>
                <a:ea typeface="Roboto Condensed Light" panose="02000000000000000000" pitchFamily="2" charset="0"/>
                <a:cs typeface="Calibri" panose="020F0502020204030204"/>
              </a:rPr>
              <a:t>和</a:t>
            </a:r>
            <a:r>
              <a:rPr lang="en-US" altLang="zh-CN" sz="2000" dirty="0">
                <a:latin typeface="Roboto Condensed Light" panose="02000000000000000000" pitchFamily="2" charset="0"/>
                <a:ea typeface="Roboto Condensed Light" panose="02000000000000000000" pitchFamily="2" charset="0"/>
                <a:cs typeface="Calibri" panose="020F0502020204030204"/>
              </a:rPr>
              <a:t>Lambda</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Ruby中的类</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400" i="1" dirty="0" err="1">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Comparable和Enumerable</a:t>
            </a:r>
            <a:endParaRPr lang="en-US"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打包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a:lnSpc>
                <a:spcPct val="150000"/>
              </a:lnSpc>
            </a:pPr>
            <a:endParaRPr lang="en-US" sz="2000" dirty="0">
              <a:latin typeface="Roboto Condensed Light" panose="02000000000000000000" pitchFamily="2" charset="0"/>
              <a:ea typeface="Roboto Condensed Light" panose="02000000000000000000" pitchFamily="2" charset="0"/>
              <a:cs typeface="Calibri" panose="020F0502020204030204"/>
            </a:endParaRPr>
          </a:p>
        </p:txBody>
      </p:sp>
      <p:sp>
        <p:nvSpPr>
          <p:cNvPr id="4" name="Title 6">
            <a:extLst>
              <a:ext uri="{FF2B5EF4-FFF2-40B4-BE49-F238E27FC236}">
                <a16:creationId xmlns:a16="http://schemas.microsoft.com/office/drawing/2014/main" id="{49C68F6E-30E0-4912-B5F4-812096730EF4}"/>
              </a:ext>
            </a:extLst>
          </p:cNvPr>
          <p:cNvSpPr txBox="1">
            <a:spLocks/>
          </p:cNvSpPr>
          <p:nvPr/>
        </p:nvSpPr>
        <p:spPr>
          <a:xfrm>
            <a:off x="609600" y="274638"/>
            <a:ext cx="10972800" cy="1143000"/>
          </a:xfrm>
          <a:prstGeom prst="rect">
            <a:avLst/>
          </a:prstGeom>
        </p:spPr>
        <p:txBody>
          <a:bodyPr/>
          <a:lstStyle>
            <a:lvl1pPr algn="l" defTabSz="914400" rtl="0" eaLnBrk="1" latinLnBrk="0" hangingPunct="1">
              <a:lnSpc>
                <a:spcPct val="90000"/>
              </a:lnSpc>
              <a:spcBef>
                <a:spcPct val="0"/>
              </a:spcBef>
              <a:buNone/>
              <a:defRPr sz="4400" b="1" kern="1200">
                <a:solidFill>
                  <a:schemeClr val="tx1"/>
                </a:solidFill>
                <a:latin typeface="Roboto Condensed Light" panose="02000000000000000000" pitchFamily="2" charset="0"/>
                <a:ea typeface="Roboto Condensed Light" panose="02000000000000000000" pitchFamily="2" charset="0"/>
                <a:cs typeface="+mj-cs"/>
              </a:defRPr>
            </a:lvl1pPr>
          </a:lstStyle>
          <a:p>
            <a:endParaRPr lang="en-US" dirty="0"/>
          </a:p>
        </p:txBody>
      </p:sp>
    </p:spTree>
    <p:extLst>
      <p:ext uri="{BB962C8B-B14F-4D97-AF65-F5344CB8AC3E}">
        <p14:creationId xmlns:p14="http://schemas.microsoft.com/office/powerpoint/2010/main" val="28421825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4BE0D-DAFF-DD4E-A8F5-C1099EB9B96B}"/>
              </a:ext>
            </a:extLst>
          </p:cNvPr>
          <p:cNvSpPr>
            <a:spLocks noGrp="1"/>
          </p:cNvSpPr>
          <p:nvPr>
            <p:ph type="title"/>
          </p:nvPr>
        </p:nvSpPr>
        <p:spPr/>
        <p:txBody>
          <a:bodyPr/>
          <a:lstStyle/>
          <a:p>
            <a:r>
              <a:rPr lang="en-CN" dirty="0"/>
              <a:t>Enumerable</a:t>
            </a:r>
          </a:p>
        </p:txBody>
      </p:sp>
      <p:sp>
        <p:nvSpPr>
          <p:cNvPr id="3" name="Content Placeholder 2">
            <a:extLst>
              <a:ext uri="{FF2B5EF4-FFF2-40B4-BE49-F238E27FC236}">
                <a16:creationId xmlns:a16="http://schemas.microsoft.com/office/drawing/2014/main" id="{61E9CC74-CF36-0E4D-8AE1-2523BAEE60C1}"/>
              </a:ext>
            </a:extLst>
          </p:cNvPr>
          <p:cNvSpPr>
            <a:spLocks noGrp="1"/>
          </p:cNvSpPr>
          <p:nvPr>
            <p:ph idx="1"/>
          </p:nvPr>
        </p:nvSpPr>
        <p:spPr/>
        <p:txBody>
          <a:bodyPr>
            <a:normAutofit/>
          </a:bodyPr>
          <a:lstStyle/>
          <a:p>
            <a:r>
              <a:rPr lang="en-CN" dirty="0"/>
              <a:t>如何让自己写的类使用Enumerable</a:t>
            </a:r>
          </a:p>
          <a:p>
            <a:pPr lvl="1"/>
            <a:r>
              <a:rPr lang="en-US" dirty="0"/>
              <a:t>https://ruby-</a:t>
            </a:r>
            <a:r>
              <a:rPr lang="en-US" dirty="0" err="1"/>
              <a:t>doc.org</a:t>
            </a:r>
            <a:r>
              <a:rPr lang="en-US" dirty="0"/>
              <a:t>/core-3.1.1/</a:t>
            </a:r>
            <a:r>
              <a:rPr lang="en-US" dirty="0" err="1"/>
              <a:t>Enumerable.html</a:t>
            </a:r>
            <a:endParaRPr lang="en-CN" dirty="0"/>
          </a:p>
          <a:p>
            <a:pPr marL="0" indent="0">
              <a:buNone/>
            </a:pPr>
            <a:endParaRPr lang="en-CN" dirty="0"/>
          </a:p>
        </p:txBody>
      </p:sp>
    </p:spTree>
    <p:extLst>
      <p:ext uri="{BB962C8B-B14F-4D97-AF65-F5344CB8AC3E}">
        <p14:creationId xmlns:p14="http://schemas.microsoft.com/office/powerpoint/2010/main" val="20878062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4BE0D-DAFF-DD4E-A8F5-C1099EB9B96B}"/>
              </a:ext>
            </a:extLst>
          </p:cNvPr>
          <p:cNvSpPr>
            <a:spLocks noGrp="1"/>
          </p:cNvSpPr>
          <p:nvPr>
            <p:ph type="title"/>
          </p:nvPr>
        </p:nvSpPr>
        <p:spPr/>
        <p:txBody>
          <a:bodyPr/>
          <a:lstStyle/>
          <a:p>
            <a:r>
              <a:rPr lang="en-CN" dirty="0"/>
              <a:t>方法</a:t>
            </a:r>
          </a:p>
        </p:txBody>
      </p:sp>
      <p:sp>
        <p:nvSpPr>
          <p:cNvPr id="3" name="Content Placeholder 2">
            <a:extLst>
              <a:ext uri="{FF2B5EF4-FFF2-40B4-BE49-F238E27FC236}">
                <a16:creationId xmlns:a16="http://schemas.microsoft.com/office/drawing/2014/main" id="{61E9CC74-CF36-0E4D-8AE1-2523BAEE60C1}"/>
              </a:ext>
            </a:extLst>
          </p:cNvPr>
          <p:cNvSpPr>
            <a:spLocks noGrp="1"/>
          </p:cNvSpPr>
          <p:nvPr>
            <p:ph idx="1"/>
          </p:nvPr>
        </p:nvSpPr>
        <p:spPr/>
        <p:txBody>
          <a:bodyPr>
            <a:normAutofit fontScale="85000" lnSpcReduction="20000"/>
          </a:bodyPr>
          <a:lstStyle/>
          <a:p>
            <a:r>
              <a:rPr lang="en-US" altLang="zh-CN" dirty="0"/>
              <a:t>find / detect</a:t>
            </a:r>
          </a:p>
          <a:p>
            <a:r>
              <a:rPr lang="en-US" dirty="0" err="1"/>
              <a:t>find_all</a:t>
            </a:r>
            <a:r>
              <a:rPr lang="en-US" dirty="0"/>
              <a:t> / select(!)</a:t>
            </a:r>
          </a:p>
          <a:p>
            <a:r>
              <a:rPr lang="en-US" dirty="0"/>
              <a:t>any? / none?</a:t>
            </a:r>
          </a:p>
          <a:p>
            <a:r>
              <a:rPr lang="en-US" dirty="0"/>
              <a:t>all?   / one?</a:t>
            </a:r>
          </a:p>
          <a:p>
            <a:r>
              <a:rPr lang="en-US" dirty="0" err="1"/>
              <a:t>delete_if</a:t>
            </a:r>
            <a:endParaRPr lang="en-US" dirty="0"/>
          </a:p>
          <a:p>
            <a:endParaRPr lang="en-US" dirty="0"/>
          </a:p>
          <a:p>
            <a:r>
              <a:rPr lang="en-US" dirty="0"/>
              <a:t>Map</a:t>
            </a:r>
          </a:p>
          <a:p>
            <a:endParaRPr lang="en-US" dirty="0"/>
          </a:p>
          <a:p>
            <a:r>
              <a:rPr lang="en-US" dirty="0"/>
              <a:t>Sort</a:t>
            </a:r>
          </a:p>
          <a:p>
            <a:endParaRPr lang="en-US" dirty="0"/>
          </a:p>
          <a:p>
            <a:r>
              <a:rPr lang="en-CN" dirty="0"/>
              <a:t>uniq</a:t>
            </a:r>
          </a:p>
        </p:txBody>
      </p:sp>
    </p:spTree>
    <p:extLst>
      <p:ext uri="{BB962C8B-B14F-4D97-AF65-F5344CB8AC3E}">
        <p14:creationId xmlns:p14="http://schemas.microsoft.com/office/powerpoint/2010/main" val="40933540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4BE0D-DAFF-DD4E-A8F5-C1099EB9B96B}"/>
              </a:ext>
            </a:extLst>
          </p:cNvPr>
          <p:cNvSpPr>
            <a:spLocks noGrp="1"/>
          </p:cNvSpPr>
          <p:nvPr>
            <p:ph type="title"/>
          </p:nvPr>
        </p:nvSpPr>
        <p:spPr/>
        <p:txBody>
          <a:bodyPr/>
          <a:lstStyle/>
          <a:p>
            <a:r>
              <a:rPr lang="en-US" dirty="0"/>
              <a:t>Comparable</a:t>
            </a:r>
            <a:endParaRPr lang="en-CN" dirty="0"/>
          </a:p>
        </p:txBody>
      </p:sp>
      <p:sp>
        <p:nvSpPr>
          <p:cNvPr id="3" name="Content Placeholder 2">
            <a:extLst>
              <a:ext uri="{FF2B5EF4-FFF2-40B4-BE49-F238E27FC236}">
                <a16:creationId xmlns:a16="http://schemas.microsoft.com/office/drawing/2014/main" id="{61E9CC74-CF36-0E4D-8AE1-2523BAEE60C1}"/>
              </a:ext>
            </a:extLst>
          </p:cNvPr>
          <p:cNvSpPr>
            <a:spLocks noGrp="1"/>
          </p:cNvSpPr>
          <p:nvPr>
            <p:ph idx="1"/>
          </p:nvPr>
        </p:nvSpPr>
        <p:spPr>
          <a:xfrm>
            <a:off x="577618" y="1253331"/>
            <a:ext cx="11284368" cy="4351338"/>
          </a:xfrm>
        </p:spPr>
        <p:txBody>
          <a:bodyPr>
            <a:normAutofit/>
          </a:bodyPr>
          <a:lstStyle/>
          <a:p>
            <a:r>
              <a:rPr lang="en-CN" dirty="0"/>
              <a:t>如何让自己写的类使用</a:t>
            </a:r>
            <a:r>
              <a:rPr lang="en-US" dirty="0"/>
              <a:t> Comparable </a:t>
            </a:r>
          </a:p>
          <a:p>
            <a:pPr lvl="1"/>
            <a:r>
              <a:rPr lang="en-US" dirty="0"/>
              <a:t>https://ruby-</a:t>
            </a:r>
            <a:r>
              <a:rPr lang="en-US" dirty="0" err="1"/>
              <a:t>doc.org</a:t>
            </a:r>
            <a:r>
              <a:rPr lang="en-US" dirty="0"/>
              <a:t>/core-3.1.1/</a:t>
            </a:r>
            <a:r>
              <a:rPr lang="en-US" dirty="0" err="1"/>
              <a:t>Comparable.html</a:t>
            </a:r>
            <a:endParaRPr lang="en-CN" dirty="0"/>
          </a:p>
        </p:txBody>
      </p:sp>
    </p:spTree>
    <p:extLst>
      <p:ext uri="{BB962C8B-B14F-4D97-AF65-F5344CB8AC3E}">
        <p14:creationId xmlns:p14="http://schemas.microsoft.com/office/powerpoint/2010/main" val="1826008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C5C57-ABE2-094C-A471-703F9AEC1BB8}"/>
              </a:ext>
            </a:extLst>
          </p:cNvPr>
          <p:cNvSpPr>
            <a:spLocks noGrp="1"/>
          </p:cNvSpPr>
          <p:nvPr>
            <p:ph type="title"/>
          </p:nvPr>
        </p:nvSpPr>
        <p:spPr/>
        <p:txBody>
          <a:bodyPr/>
          <a:lstStyle/>
          <a:p>
            <a:r>
              <a:rPr lang="en-CN" dirty="0"/>
              <a:t>Ruby</a:t>
            </a:r>
            <a:r>
              <a:rPr lang="zh-CN" altLang="en-US" dirty="0"/>
              <a:t> </a:t>
            </a:r>
            <a:r>
              <a:rPr lang="en-US" altLang="zh-CN" dirty="0"/>
              <a:t>–</a:t>
            </a:r>
            <a:r>
              <a:rPr lang="zh-CN" altLang="en-US" dirty="0"/>
              <a:t> </a:t>
            </a:r>
            <a:r>
              <a:rPr lang="en-US" altLang="zh-CN" dirty="0"/>
              <a:t>Hello</a:t>
            </a:r>
            <a:r>
              <a:rPr lang="zh-CN" altLang="en-US" dirty="0"/>
              <a:t> </a:t>
            </a:r>
            <a:r>
              <a:rPr lang="en-US" altLang="zh-CN" dirty="0"/>
              <a:t>World!!</a:t>
            </a:r>
            <a:endParaRPr lang="en-CN" dirty="0"/>
          </a:p>
        </p:txBody>
      </p:sp>
      <p:sp>
        <p:nvSpPr>
          <p:cNvPr id="3" name="Content Placeholder 2">
            <a:extLst>
              <a:ext uri="{FF2B5EF4-FFF2-40B4-BE49-F238E27FC236}">
                <a16:creationId xmlns:a16="http://schemas.microsoft.com/office/drawing/2014/main" id="{47A2F4F4-1D31-2A4C-BE66-1B030543A4EA}"/>
              </a:ext>
            </a:extLst>
          </p:cNvPr>
          <p:cNvSpPr>
            <a:spLocks noGrp="1"/>
          </p:cNvSpPr>
          <p:nvPr>
            <p:ph idx="1"/>
          </p:nvPr>
        </p:nvSpPr>
        <p:spPr/>
        <p:txBody>
          <a:bodyPr/>
          <a:lstStyle/>
          <a:p>
            <a:r>
              <a:rPr lang="en-US" dirty="0" err="1"/>
              <a:t>irb</a:t>
            </a:r>
            <a:r>
              <a:rPr lang="zh-CN" altLang="en-US" dirty="0"/>
              <a:t> </a:t>
            </a:r>
            <a:r>
              <a:rPr lang="en-US" altLang="zh-CN" dirty="0"/>
              <a:t>(Ruby</a:t>
            </a:r>
            <a:r>
              <a:rPr lang="zh-CN" altLang="en-US" dirty="0"/>
              <a:t> 交互式命令行</a:t>
            </a:r>
            <a:r>
              <a:rPr lang="en-US" altLang="zh-CN" dirty="0"/>
              <a:t>)</a:t>
            </a:r>
          </a:p>
          <a:p>
            <a:pPr lvl="1"/>
            <a:r>
              <a:rPr lang="en-US" altLang="zh-CN" dirty="0"/>
              <a:t>puts ‘Hello World!!’    =&gt; nil</a:t>
            </a:r>
          </a:p>
          <a:p>
            <a:pPr lvl="1"/>
            <a:r>
              <a:rPr lang="en-US" altLang="zh-CN" dirty="0"/>
              <a:t>str = ‘Hello World!!’    =&gt; “Hello World!!”</a:t>
            </a:r>
          </a:p>
          <a:p>
            <a:pPr lvl="1"/>
            <a:r>
              <a:rPr lang="en-US" altLang="zh-CN" dirty="0"/>
              <a:t>puts</a:t>
            </a:r>
            <a:r>
              <a:rPr lang="zh-CN" altLang="en-US" dirty="0"/>
              <a:t> </a:t>
            </a:r>
            <a:r>
              <a:rPr lang="en-US" altLang="zh-CN" dirty="0"/>
              <a:t>str; str                 =&gt; “Hello World!!”</a:t>
            </a:r>
          </a:p>
          <a:p>
            <a:endParaRPr lang="en-US" dirty="0"/>
          </a:p>
          <a:p>
            <a:r>
              <a:rPr lang="en-US" dirty="0"/>
              <a:t>Ruby</a:t>
            </a:r>
            <a:r>
              <a:rPr lang="zh-CN" altLang="en-US" dirty="0"/>
              <a:t>文件</a:t>
            </a:r>
            <a:endParaRPr lang="en-US" altLang="zh-CN" dirty="0"/>
          </a:p>
          <a:p>
            <a:pPr lvl="1"/>
            <a:r>
              <a:rPr lang="en-US" dirty="0"/>
              <a:t>ruby </a:t>
            </a:r>
            <a:r>
              <a:rPr lang="en-US" dirty="0" err="1"/>
              <a:t>hello_world.rb</a:t>
            </a:r>
            <a:endParaRPr lang="en-US" dirty="0"/>
          </a:p>
          <a:p>
            <a:pPr lvl="1"/>
            <a:r>
              <a:rPr lang="en-US" dirty="0" err="1"/>
              <a:t>Irb中加载文件</a:t>
            </a:r>
            <a:r>
              <a:rPr lang="zh-CN" altLang="en-US" dirty="0"/>
              <a:t> </a:t>
            </a:r>
            <a:endParaRPr lang="en-US" altLang="zh-CN" dirty="0"/>
          </a:p>
          <a:p>
            <a:pPr lvl="2"/>
            <a:r>
              <a:rPr lang="en-US" altLang="zh-CN" dirty="0"/>
              <a:t>load ‘</a:t>
            </a:r>
            <a:r>
              <a:rPr lang="en-US" altLang="zh-CN" dirty="0" err="1"/>
              <a:t>hello_world.rb</a:t>
            </a:r>
            <a:r>
              <a:rPr lang="en-US" altLang="zh-CN" dirty="0"/>
              <a:t>’</a:t>
            </a:r>
            <a:endParaRPr lang="en-CN" dirty="0"/>
          </a:p>
        </p:txBody>
      </p:sp>
    </p:spTree>
    <p:extLst>
      <p:ext uri="{BB962C8B-B14F-4D97-AF65-F5344CB8AC3E}">
        <p14:creationId xmlns:p14="http://schemas.microsoft.com/office/powerpoint/2010/main" val="14402883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7C540F-2DB5-427A-858D-20351D5410E6}"/>
              </a:ext>
            </a:extLst>
          </p:cNvPr>
          <p:cNvSpPr txBox="1">
            <a:spLocks noGrp="1"/>
          </p:cNvSpPr>
          <p:nvPr>
            <p:ph type="body" sz="quarter" idx="10"/>
          </p:nvPr>
        </p:nvSpPr>
        <p:spPr>
          <a:xfrm>
            <a:off x="467091" y="1127934"/>
            <a:ext cx="4687502" cy="4724370"/>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 </a:t>
            </a:r>
            <a:r>
              <a:rPr lang="en-US" sz="2000" dirty="0" err="1">
                <a:latin typeface="Roboto Condensed Light" panose="02000000000000000000" pitchFamily="2" charset="0"/>
                <a:ea typeface="Roboto Condensed Light" panose="02000000000000000000" pitchFamily="2" charset="0"/>
                <a:cs typeface="Calibri" panose="020F0502020204030204"/>
              </a:rPr>
              <a:t>安装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Hello</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World</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Ruby常用对象</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Ruby中的方法</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代码块</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Proc</a:t>
            </a:r>
            <a:r>
              <a:rPr lang="zh-CN" altLang="en-US" sz="2000" dirty="0">
                <a:latin typeface="Roboto Condensed Light" panose="02000000000000000000" pitchFamily="2" charset="0"/>
                <a:ea typeface="Roboto Condensed Light" panose="02000000000000000000" pitchFamily="2" charset="0"/>
                <a:cs typeface="Calibri" panose="020F0502020204030204"/>
              </a:rPr>
              <a:t>和</a:t>
            </a:r>
            <a:r>
              <a:rPr lang="en-US" altLang="zh-CN" sz="2000" dirty="0">
                <a:latin typeface="Roboto Condensed Light" panose="02000000000000000000" pitchFamily="2" charset="0"/>
                <a:ea typeface="Roboto Condensed Light" panose="02000000000000000000" pitchFamily="2" charset="0"/>
                <a:cs typeface="Calibri" panose="020F0502020204030204"/>
              </a:rPr>
              <a:t>Lambda</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Ruby中的类</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Comparable和Enumerable</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400" i="1" dirty="0" err="1">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打包</a:t>
            </a:r>
            <a:endParaRPr lang="en-US"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endParaRPr>
          </a:p>
          <a:p>
            <a:pPr>
              <a:lnSpc>
                <a:spcPct val="150000"/>
              </a:lnSpc>
            </a:pPr>
            <a:endParaRPr lang="en-US" sz="2000" dirty="0">
              <a:latin typeface="Roboto Condensed Light" panose="02000000000000000000" pitchFamily="2" charset="0"/>
              <a:ea typeface="Roboto Condensed Light" panose="02000000000000000000" pitchFamily="2" charset="0"/>
              <a:cs typeface="Calibri" panose="020F0502020204030204"/>
            </a:endParaRPr>
          </a:p>
        </p:txBody>
      </p:sp>
      <p:sp>
        <p:nvSpPr>
          <p:cNvPr id="4" name="Title 6">
            <a:extLst>
              <a:ext uri="{FF2B5EF4-FFF2-40B4-BE49-F238E27FC236}">
                <a16:creationId xmlns:a16="http://schemas.microsoft.com/office/drawing/2014/main" id="{49C68F6E-30E0-4912-B5F4-812096730EF4}"/>
              </a:ext>
            </a:extLst>
          </p:cNvPr>
          <p:cNvSpPr txBox="1">
            <a:spLocks/>
          </p:cNvSpPr>
          <p:nvPr/>
        </p:nvSpPr>
        <p:spPr>
          <a:xfrm>
            <a:off x="609600" y="274638"/>
            <a:ext cx="10972800" cy="1143000"/>
          </a:xfrm>
          <a:prstGeom prst="rect">
            <a:avLst/>
          </a:prstGeom>
        </p:spPr>
        <p:txBody>
          <a:bodyPr/>
          <a:lstStyle>
            <a:lvl1pPr algn="l" defTabSz="914400" rtl="0" eaLnBrk="1" latinLnBrk="0" hangingPunct="1">
              <a:lnSpc>
                <a:spcPct val="90000"/>
              </a:lnSpc>
              <a:spcBef>
                <a:spcPct val="0"/>
              </a:spcBef>
              <a:buNone/>
              <a:defRPr sz="4400" b="1" kern="1200">
                <a:solidFill>
                  <a:schemeClr val="tx1"/>
                </a:solidFill>
                <a:latin typeface="Roboto Condensed Light" panose="02000000000000000000" pitchFamily="2" charset="0"/>
                <a:ea typeface="Roboto Condensed Light" panose="02000000000000000000" pitchFamily="2" charset="0"/>
                <a:cs typeface="+mj-cs"/>
              </a:defRPr>
            </a:lvl1pPr>
          </a:lstStyle>
          <a:p>
            <a:r>
              <a:rPr lang="en-US">
                <a:latin typeface="Roboto Condensed Light"/>
                <a:ea typeface="Roboto Condensed Light"/>
              </a:rPr>
              <a:t>Agenda</a:t>
            </a:r>
            <a:endParaRPr lang="en-US"/>
          </a:p>
        </p:txBody>
      </p:sp>
    </p:spTree>
    <p:extLst>
      <p:ext uri="{BB962C8B-B14F-4D97-AF65-F5344CB8AC3E}">
        <p14:creationId xmlns:p14="http://schemas.microsoft.com/office/powerpoint/2010/main" val="6755517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4BE0D-DAFF-DD4E-A8F5-C1099EB9B96B}"/>
              </a:ext>
            </a:extLst>
          </p:cNvPr>
          <p:cNvSpPr>
            <a:spLocks noGrp="1"/>
          </p:cNvSpPr>
          <p:nvPr>
            <p:ph type="title"/>
          </p:nvPr>
        </p:nvSpPr>
        <p:spPr/>
        <p:txBody>
          <a:bodyPr/>
          <a:lstStyle/>
          <a:p>
            <a:r>
              <a:rPr lang="en-US" dirty="0" err="1"/>
              <a:t>Gem打包</a:t>
            </a:r>
            <a:endParaRPr lang="en-CN" dirty="0"/>
          </a:p>
        </p:txBody>
      </p:sp>
      <p:sp>
        <p:nvSpPr>
          <p:cNvPr id="3" name="Content Placeholder 2">
            <a:extLst>
              <a:ext uri="{FF2B5EF4-FFF2-40B4-BE49-F238E27FC236}">
                <a16:creationId xmlns:a16="http://schemas.microsoft.com/office/drawing/2014/main" id="{61E9CC74-CF36-0E4D-8AE1-2523BAEE60C1}"/>
              </a:ext>
            </a:extLst>
          </p:cNvPr>
          <p:cNvSpPr>
            <a:spLocks noGrp="1"/>
          </p:cNvSpPr>
          <p:nvPr>
            <p:ph idx="1"/>
          </p:nvPr>
        </p:nvSpPr>
        <p:spPr>
          <a:xfrm>
            <a:off x="577618" y="1253331"/>
            <a:ext cx="11284368" cy="4351338"/>
          </a:xfrm>
        </p:spPr>
        <p:txBody>
          <a:bodyPr>
            <a:normAutofit fontScale="85000" lnSpcReduction="20000"/>
          </a:bodyPr>
          <a:lstStyle/>
          <a:p>
            <a:r>
              <a:rPr lang="en-US" dirty="0"/>
              <a:t>B</a:t>
            </a:r>
            <a:r>
              <a:rPr lang="en-CN" dirty="0"/>
              <a:t>uild配置</a:t>
            </a:r>
            <a:r>
              <a:rPr lang="zh-CN" altLang="en-US" dirty="0"/>
              <a:t> *</a:t>
            </a:r>
            <a:r>
              <a:rPr lang="en-US" altLang="zh-CN" dirty="0"/>
              <a:t>.</a:t>
            </a:r>
            <a:r>
              <a:rPr lang="en-US" altLang="zh-CN" dirty="0" err="1"/>
              <a:t>gemspec</a:t>
            </a:r>
            <a:endParaRPr lang="en-US" altLang="zh-CN" dirty="0"/>
          </a:p>
          <a:p>
            <a:pPr marL="457200" lvl="1" indent="0">
              <a:buNone/>
            </a:pPr>
            <a:r>
              <a:rPr lang="en-US" dirty="0"/>
              <a:t>Gem::</a:t>
            </a:r>
            <a:r>
              <a:rPr lang="en-US" dirty="0" err="1"/>
              <a:t>Specification.new</a:t>
            </a:r>
            <a:r>
              <a:rPr lang="en-US" dirty="0"/>
              <a:t> do |spec|</a:t>
            </a:r>
          </a:p>
          <a:p>
            <a:pPr marL="914400" lvl="2" indent="0">
              <a:buNone/>
            </a:pPr>
            <a:r>
              <a:rPr lang="en-US" dirty="0" err="1"/>
              <a:t>spec.name</a:t>
            </a:r>
            <a:r>
              <a:rPr lang="en-US" dirty="0"/>
              <a:t> ='</a:t>
            </a:r>
            <a:r>
              <a:rPr lang="en-US" dirty="0" err="1"/>
              <a:t>sgao</a:t>
            </a:r>
            <a:r>
              <a:rPr lang="en-US" dirty="0"/>
              <a:t>-ruby-demo' </a:t>
            </a:r>
          </a:p>
          <a:p>
            <a:pPr marL="914400" lvl="2" indent="0">
              <a:buNone/>
            </a:pPr>
            <a:r>
              <a:rPr lang="en-US" dirty="0" err="1"/>
              <a:t>spec.summary</a:t>
            </a:r>
            <a:r>
              <a:rPr lang="en-US" dirty="0"/>
              <a:t> = "A ruby demo" </a:t>
            </a:r>
          </a:p>
          <a:p>
            <a:pPr marL="914400" lvl="2" indent="0">
              <a:buNone/>
            </a:pPr>
            <a:r>
              <a:rPr lang="en-US" dirty="0" err="1"/>
              <a:t>spec.description</a:t>
            </a:r>
            <a:r>
              <a:rPr lang="en-US" dirty="0"/>
              <a:t> = %{This is my first gem!}</a:t>
            </a:r>
          </a:p>
          <a:p>
            <a:pPr marL="914400" lvl="2" indent="0">
              <a:buNone/>
            </a:pPr>
            <a:r>
              <a:rPr lang="en-US" dirty="0" err="1"/>
              <a:t>spec.author</a:t>
            </a:r>
            <a:r>
              <a:rPr lang="en-US" dirty="0"/>
              <a:t> = "</a:t>
            </a:r>
            <a:r>
              <a:rPr lang="en-US" dirty="0" err="1"/>
              <a:t>sgao</a:t>
            </a:r>
            <a:r>
              <a:rPr lang="en-US" dirty="0"/>
              <a:t>" </a:t>
            </a:r>
          </a:p>
          <a:p>
            <a:pPr marL="914400" lvl="2" indent="0">
              <a:buNone/>
            </a:pPr>
            <a:r>
              <a:rPr lang="en-US" dirty="0" err="1"/>
              <a:t>spec.email</a:t>
            </a:r>
            <a:r>
              <a:rPr lang="en-US" dirty="0"/>
              <a:t> = "</a:t>
            </a:r>
            <a:r>
              <a:rPr lang="en-US" dirty="0" err="1"/>
              <a:t>sgao@beckman.com</a:t>
            </a:r>
            <a:r>
              <a:rPr lang="en-US" dirty="0"/>
              <a:t>"</a:t>
            </a:r>
          </a:p>
          <a:p>
            <a:pPr marL="914400" lvl="2" indent="0">
              <a:buNone/>
            </a:pPr>
            <a:r>
              <a:rPr lang="en-US" dirty="0" err="1"/>
              <a:t>spec.homepage</a:t>
            </a:r>
            <a:r>
              <a:rPr lang="en-US" dirty="0"/>
              <a:t> = "https://</a:t>
            </a:r>
            <a:r>
              <a:rPr lang="en-US" dirty="0" err="1"/>
              <a:t>github.com</a:t>
            </a:r>
            <a:r>
              <a:rPr lang="en-US" dirty="0"/>
              <a:t>/</a:t>
            </a:r>
            <a:r>
              <a:rPr lang="en-US" dirty="0" err="1"/>
              <a:t>sgao-becls</a:t>
            </a:r>
            <a:r>
              <a:rPr lang="en-US" dirty="0"/>
              <a:t>/ruby-demo"</a:t>
            </a:r>
          </a:p>
          <a:p>
            <a:pPr marL="914400" lvl="2" indent="0">
              <a:buNone/>
            </a:pPr>
            <a:r>
              <a:rPr lang="en-US" dirty="0" err="1"/>
              <a:t>spec.files</a:t>
            </a:r>
            <a:r>
              <a:rPr lang="en-US" dirty="0"/>
              <a:t> = Dir['lib/*.</a:t>
            </a:r>
            <a:r>
              <a:rPr lang="en-US" dirty="0" err="1"/>
              <a:t>rb</a:t>
            </a:r>
            <a:r>
              <a:rPr lang="en-US" dirty="0"/>
              <a:t>']</a:t>
            </a:r>
          </a:p>
          <a:p>
            <a:pPr marL="914400" lvl="2" indent="0">
              <a:buNone/>
            </a:pPr>
            <a:r>
              <a:rPr lang="en-US" dirty="0" err="1"/>
              <a:t>spec.version</a:t>
            </a:r>
            <a:r>
              <a:rPr lang="en-US" dirty="0"/>
              <a:t> = "1.0.0"</a:t>
            </a:r>
          </a:p>
          <a:p>
            <a:pPr marL="914400" lvl="2" indent="0">
              <a:buNone/>
            </a:pPr>
            <a:r>
              <a:rPr lang="en-US" dirty="0" err="1"/>
              <a:t>spec.date</a:t>
            </a:r>
            <a:r>
              <a:rPr lang="en-US" dirty="0"/>
              <a:t> = '2022-04-01'</a:t>
            </a:r>
          </a:p>
          <a:p>
            <a:pPr marL="457200" lvl="1" indent="0">
              <a:buNone/>
            </a:pPr>
            <a:r>
              <a:rPr lang="en-US" dirty="0"/>
              <a:t>end</a:t>
            </a:r>
          </a:p>
          <a:p>
            <a:r>
              <a:rPr lang="en-US" dirty="0"/>
              <a:t>gem build ***.</a:t>
            </a:r>
            <a:r>
              <a:rPr lang="en-US" dirty="0" err="1"/>
              <a:t>gemspec</a:t>
            </a:r>
            <a:endParaRPr lang="en-US" dirty="0"/>
          </a:p>
          <a:p>
            <a:r>
              <a:rPr lang="en-US" dirty="0"/>
              <a:t>gem install sgao-ruby-demo-1.0.0.gem</a:t>
            </a:r>
            <a:br>
              <a:rPr lang="en-US" dirty="0"/>
            </a:br>
            <a:endParaRPr lang="en-US" dirty="0"/>
          </a:p>
          <a:p>
            <a:pPr lvl="1"/>
            <a:endParaRPr lang="en-CN" dirty="0"/>
          </a:p>
        </p:txBody>
      </p:sp>
    </p:spTree>
    <p:extLst>
      <p:ext uri="{BB962C8B-B14F-4D97-AF65-F5344CB8AC3E}">
        <p14:creationId xmlns:p14="http://schemas.microsoft.com/office/powerpoint/2010/main" val="22398864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4BE0D-DAFF-DD4E-A8F5-C1099EB9B96B}"/>
              </a:ext>
            </a:extLst>
          </p:cNvPr>
          <p:cNvSpPr>
            <a:spLocks noGrp="1"/>
          </p:cNvSpPr>
          <p:nvPr>
            <p:ph type="title"/>
          </p:nvPr>
        </p:nvSpPr>
        <p:spPr/>
        <p:txBody>
          <a:bodyPr/>
          <a:lstStyle/>
          <a:p>
            <a:r>
              <a:rPr lang="en-US" dirty="0" err="1"/>
              <a:t>Gem上传</a:t>
            </a:r>
            <a:endParaRPr lang="en-CN" dirty="0"/>
          </a:p>
        </p:txBody>
      </p:sp>
      <p:sp>
        <p:nvSpPr>
          <p:cNvPr id="3" name="Content Placeholder 2">
            <a:extLst>
              <a:ext uri="{FF2B5EF4-FFF2-40B4-BE49-F238E27FC236}">
                <a16:creationId xmlns:a16="http://schemas.microsoft.com/office/drawing/2014/main" id="{61E9CC74-CF36-0E4D-8AE1-2523BAEE60C1}"/>
              </a:ext>
            </a:extLst>
          </p:cNvPr>
          <p:cNvSpPr>
            <a:spLocks noGrp="1"/>
          </p:cNvSpPr>
          <p:nvPr>
            <p:ph idx="1"/>
          </p:nvPr>
        </p:nvSpPr>
        <p:spPr>
          <a:xfrm>
            <a:off x="577618" y="1253331"/>
            <a:ext cx="11284368" cy="4351338"/>
          </a:xfrm>
        </p:spPr>
        <p:txBody>
          <a:bodyPr>
            <a:normAutofit/>
          </a:bodyPr>
          <a:lstStyle/>
          <a:p>
            <a:r>
              <a:rPr lang="en-CN" dirty="0"/>
              <a:t>注册</a:t>
            </a:r>
            <a:r>
              <a:rPr lang="zh-CN" altLang="en-US" dirty="0"/>
              <a:t> </a:t>
            </a:r>
            <a:r>
              <a:rPr lang="en-US" altLang="zh-CN" dirty="0">
                <a:hlinkClick r:id="rId3"/>
              </a:rPr>
              <a:t>https://rubygems.org/</a:t>
            </a:r>
            <a:endParaRPr lang="en-US" altLang="zh-CN" dirty="0"/>
          </a:p>
          <a:p>
            <a:endParaRPr lang="en-CN" dirty="0"/>
          </a:p>
          <a:p>
            <a:r>
              <a:rPr lang="en-US" dirty="0"/>
              <a:t>gem push sgao-ruby-demo-1.0.0.gem</a:t>
            </a:r>
          </a:p>
          <a:p>
            <a:pPr lvl="1"/>
            <a:r>
              <a:rPr lang="en-US" dirty="0" err="1"/>
              <a:t>输入上面注册的用户名和密码</a:t>
            </a:r>
            <a:endParaRPr lang="en-CN" dirty="0"/>
          </a:p>
        </p:txBody>
      </p:sp>
    </p:spTree>
    <p:extLst>
      <p:ext uri="{BB962C8B-B14F-4D97-AF65-F5344CB8AC3E}">
        <p14:creationId xmlns:p14="http://schemas.microsoft.com/office/powerpoint/2010/main" val="8838052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C0295-F750-4D42-8D17-C3E1E74FAB7A}"/>
              </a:ext>
            </a:extLst>
          </p:cNvPr>
          <p:cNvSpPr>
            <a:spLocks noGrp="1"/>
          </p:cNvSpPr>
          <p:nvPr>
            <p:ph type="ctrTitle"/>
          </p:nvPr>
        </p:nvSpPr>
        <p:spPr>
          <a:xfrm>
            <a:off x="2275303" y="1244029"/>
            <a:ext cx="5900530" cy="2387600"/>
          </a:xfrm>
        </p:spPr>
        <p:txBody>
          <a:bodyPr/>
          <a:lstStyle/>
          <a:p>
            <a:r>
              <a:rPr lang="en-US"/>
              <a:t>Thanks</a:t>
            </a:r>
          </a:p>
        </p:txBody>
      </p:sp>
    </p:spTree>
    <p:extLst>
      <p:ext uri="{BB962C8B-B14F-4D97-AF65-F5344CB8AC3E}">
        <p14:creationId xmlns:p14="http://schemas.microsoft.com/office/powerpoint/2010/main" val="1725496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7D92B-EFB9-7E48-BD3C-984241D7F809}"/>
              </a:ext>
            </a:extLst>
          </p:cNvPr>
          <p:cNvSpPr>
            <a:spLocks noGrp="1"/>
          </p:cNvSpPr>
          <p:nvPr>
            <p:ph type="title"/>
          </p:nvPr>
        </p:nvSpPr>
        <p:spPr/>
        <p:txBody>
          <a:bodyPr/>
          <a:lstStyle/>
          <a:p>
            <a:r>
              <a:rPr lang="en-CN" dirty="0"/>
              <a:t>练习</a:t>
            </a:r>
            <a:r>
              <a:rPr lang="en-US" altLang="zh-CN" dirty="0"/>
              <a:t>1</a:t>
            </a:r>
            <a:endParaRPr lang="en-CN" dirty="0"/>
          </a:p>
        </p:txBody>
      </p:sp>
      <p:sp>
        <p:nvSpPr>
          <p:cNvPr id="3" name="Content Placeholder 2">
            <a:extLst>
              <a:ext uri="{FF2B5EF4-FFF2-40B4-BE49-F238E27FC236}">
                <a16:creationId xmlns:a16="http://schemas.microsoft.com/office/drawing/2014/main" id="{ADD75F25-2556-2F49-BFBF-FB39D5A32215}"/>
              </a:ext>
            </a:extLst>
          </p:cNvPr>
          <p:cNvSpPr>
            <a:spLocks noGrp="1"/>
          </p:cNvSpPr>
          <p:nvPr>
            <p:ph idx="1"/>
          </p:nvPr>
        </p:nvSpPr>
        <p:spPr/>
        <p:txBody>
          <a:bodyPr>
            <a:normAutofit fontScale="92500" lnSpcReduction="20000"/>
          </a:bodyPr>
          <a:lstStyle/>
          <a:p>
            <a:r>
              <a:rPr lang="en-US" altLang="zh-CN" dirty="0"/>
              <a:t>1.</a:t>
            </a:r>
            <a:r>
              <a:rPr lang="zh-CN" altLang="en-US" dirty="0"/>
              <a:t> 查看当前</a:t>
            </a:r>
            <a:r>
              <a:rPr lang="en-US" altLang="zh-CN" dirty="0" err="1"/>
              <a:t>rvm</a:t>
            </a:r>
            <a:r>
              <a:rPr lang="zh-CN" altLang="en-US" dirty="0"/>
              <a:t>中有哪些版本的</a:t>
            </a:r>
            <a:r>
              <a:rPr lang="en-US" altLang="zh-CN" dirty="0"/>
              <a:t>Ruby</a:t>
            </a:r>
          </a:p>
          <a:p>
            <a:r>
              <a:rPr lang="en-US" altLang="zh-CN" dirty="0"/>
              <a:t>2.</a:t>
            </a:r>
            <a:r>
              <a:rPr lang="zh-CN" altLang="en-US" dirty="0"/>
              <a:t> 切换当前使用的</a:t>
            </a:r>
            <a:r>
              <a:rPr lang="en-US" altLang="zh-CN" dirty="0"/>
              <a:t>Ruby</a:t>
            </a:r>
            <a:r>
              <a:rPr lang="zh-CN" altLang="en-US" dirty="0"/>
              <a:t>版本</a:t>
            </a:r>
            <a:endParaRPr lang="en-US" altLang="zh-CN" dirty="0"/>
          </a:p>
          <a:p>
            <a:r>
              <a:rPr lang="en-US" altLang="zh-CN" dirty="0"/>
              <a:t>3.</a:t>
            </a:r>
            <a:r>
              <a:rPr lang="zh-CN" altLang="en-US" dirty="0"/>
              <a:t> 创建一个目录</a:t>
            </a:r>
            <a:r>
              <a:rPr lang="en-US" altLang="zh-CN" dirty="0"/>
              <a:t>my-ruby,</a:t>
            </a:r>
            <a:r>
              <a:rPr lang="zh-CN" altLang="en-US" dirty="0"/>
              <a:t> 配置一个</a:t>
            </a:r>
            <a:r>
              <a:rPr lang="en-US" altLang="zh-CN" dirty="0" err="1"/>
              <a:t>Gemfile</a:t>
            </a:r>
            <a:r>
              <a:rPr lang="en-US" altLang="zh-CN" dirty="0"/>
              <a:t>,</a:t>
            </a:r>
            <a:r>
              <a:rPr lang="zh-CN" altLang="en-US" dirty="0"/>
              <a:t> 使用指定版本</a:t>
            </a:r>
            <a:r>
              <a:rPr lang="en-US" altLang="zh-CN" dirty="0"/>
              <a:t>ruby</a:t>
            </a:r>
            <a:r>
              <a:rPr lang="zh-CN" altLang="en-US" dirty="0"/>
              <a:t>和</a:t>
            </a:r>
            <a:r>
              <a:rPr lang="en-US" altLang="zh-CN" dirty="0"/>
              <a:t>gem</a:t>
            </a:r>
          </a:p>
          <a:p>
            <a:pPr lvl="1"/>
            <a:r>
              <a:rPr lang="en-US" dirty="0"/>
              <a:t>source 'https://</a:t>
            </a:r>
            <a:r>
              <a:rPr lang="en-US" dirty="0" err="1"/>
              <a:t>rubygems.org</a:t>
            </a:r>
            <a:r>
              <a:rPr lang="en-US" dirty="0"/>
              <a:t>’	</a:t>
            </a:r>
            <a:endParaRPr lang="en-US" altLang="zh-CN" dirty="0"/>
          </a:p>
          <a:p>
            <a:pPr lvl="1"/>
            <a:r>
              <a:rPr lang="en-US" dirty="0"/>
              <a:t>ruby '2.5.9'</a:t>
            </a:r>
          </a:p>
          <a:p>
            <a:pPr lvl="1"/>
            <a:r>
              <a:rPr lang="en-US" dirty="0"/>
              <a:t>gem '</a:t>
            </a:r>
            <a:r>
              <a:rPr lang="en-US" dirty="0" err="1"/>
              <a:t>sgao</a:t>
            </a:r>
            <a:r>
              <a:rPr lang="en-US" dirty="0"/>
              <a:t>-ruby-demo', '1.0.0'</a:t>
            </a:r>
          </a:p>
          <a:p>
            <a:r>
              <a:rPr lang="en-US" altLang="zh-CN" dirty="0"/>
              <a:t>4.</a:t>
            </a:r>
            <a:r>
              <a:rPr lang="zh-CN" altLang="en-US" dirty="0"/>
              <a:t> 重新进入目录</a:t>
            </a:r>
            <a:r>
              <a:rPr lang="en-US" altLang="zh-CN" dirty="0"/>
              <a:t>my-ruby, </a:t>
            </a:r>
            <a:r>
              <a:rPr lang="zh-CN" altLang="en-US" dirty="0"/>
              <a:t>查看</a:t>
            </a:r>
            <a:r>
              <a:rPr lang="en-US" altLang="zh-CN" dirty="0" err="1"/>
              <a:t>rvm</a:t>
            </a:r>
            <a:r>
              <a:rPr lang="zh-CN" altLang="en-US" dirty="0"/>
              <a:t>当前</a:t>
            </a:r>
            <a:r>
              <a:rPr lang="en-US" altLang="zh-CN" dirty="0"/>
              <a:t>Ruby</a:t>
            </a:r>
            <a:r>
              <a:rPr lang="zh-CN" altLang="en-US" dirty="0"/>
              <a:t>版本</a:t>
            </a:r>
            <a:endParaRPr lang="en-US" altLang="zh-CN" dirty="0"/>
          </a:p>
          <a:p>
            <a:r>
              <a:rPr lang="en-US" altLang="zh-CN" dirty="0"/>
              <a:t>5.</a:t>
            </a:r>
            <a:r>
              <a:rPr lang="zh-CN" altLang="en-US" dirty="0"/>
              <a:t> 查看</a:t>
            </a:r>
            <a:r>
              <a:rPr lang="en-US" altLang="zh-CN" dirty="0"/>
              <a:t>$GEM_HOME</a:t>
            </a:r>
            <a:r>
              <a:rPr lang="zh-CN" altLang="en-US" dirty="0"/>
              <a:t>中的</a:t>
            </a:r>
            <a:r>
              <a:rPr lang="en-US" altLang="zh-CN" dirty="0"/>
              <a:t>gems</a:t>
            </a:r>
          </a:p>
          <a:p>
            <a:r>
              <a:rPr lang="en-US" altLang="zh-CN" dirty="0"/>
              <a:t>6.</a:t>
            </a:r>
            <a:r>
              <a:rPr lang="zh-CN" altLang="en-US" dirty="0"/>
              <a:t> 执行</a:t>
            </a:r>
            <a:r>
              <a:rPr lang="en-US" altLang="zh-CN" dirty="0"/>
              <a:t>bundle</a:t>
            </a:r>
            <a:r>
              <a:rPr lang="zh-CN" altLang="en-US" dirty="0"/>
              <a:t> </a:t>
            </a:r>
            <a:r>
              <a:rPr lang="en-US" altLang="zh-CN" dirty="0"/>
              <a:t>install</a:t>
            </a:r>
          </a:p>
          <a:p>
            <a:r>
              <a:rPr lang="en-US" altLang="zh-CN" dirty="0"/>
              <a:t>7.</a:t>
            </a:r>
            <a:r>
              <a:rPr lang="zh-CN" altLang="en-US" dirty="0"/>
              <a:t> 查看</a:t>
            </a:r>
            <a:r>
              <a:rPr lang="en-US" altLang="zh-CN" dirty="0"/>
              <a:t>$GEM_HOME</a:t>
            </a:r>
            <a:r>
              <a:rPr lang="zh-CN" altLang="en-US" dirty="0"/>
              <a:t>中的</a:t>
            </a:r>
            <a:r>
              <a:rPr lang="en-US" altLang="zh-CN" dirty="0"/>
              <a:t>gems</a:t>
            </a:r>
            <a:r>
              <a:rPr lang="zh-CN" altLang="en-US" dirty="0"/>
              <a:t>和当前目录的</a:t>
            </a:r>
            <a:r>
              <a:rPr lang="en-US" altLang="zh-CN" dirty="0"/>
              <a:t>gems</a:t>
            </a:r>
          </a:p>
          <a:p>
            <a:r>
              <a:rPr lang="en-US" altLang="zh-CN" dirty="0"/>
              <a:t>8.</a:t>
            </a:r>
            <a:r>
              <a:rPr lang="zh-CN" altLang="en-US" dirty="0"/>
              <a:t> 在</a:t>
            </a:r>
            <a:r>
              <a:rPr lang="en-US" altLang="zh-CN" dirty="0" err="1"/>
              <a:t>irb</a:t>
            </a:r>
            <a:r>
              <a:rPr lang="zh-CN" altLang="en-US" dirty="0"/>
              <a:t>中引用</a:t>
            </a:r>
            <a:r>
              <a:rPr lang="en-US" altLang="zh-CN" dirty="0" err="1"/>
              <a:t>sgao</a:t>
            </a:r>
            <a:r>
              <a:rPr lang="en-US" altLang="zh-CN" dirty="0"/>
              <a:t>-ruby-demo</a:t>
            </a:r>
            <a:r>
              <a:rPr lang="zh-CN" altLang="en-US" dirty="0"/>
              <a:t>的类</a:t>
            </a:r>
            <a:endParaRPr lang="en-CN" dirty="0"/>
          </a:p>
        </p:txBody>
      </p:sp>
    </p:spTree>
    <p:extLst>
      <p:ext uri="{BB962C8B-B14F-4D97-AF65-F5344CB8AC3E}">
        <p14:creationId xmlns:p14="http://schemas.microsoft.com/office/powerpoint/2010/main" val="1853623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C7C540F-2DB5-427A-858D-20351D5410E6}"/>
              </a:ext>
            </a:extLst>
          </p:cNvPr>
          <p:cNvSpPr txBox="1">
            <a:spLocks noGrp="1"/>
          </p:cNvSpPr>
          <p:nvPr>
            <p:ph type="body" sz="quarter" idx="10"/>
          </p:nvPr>
        </p:nvSpPr>
        <p:spPr>
          <a:xfrm>
            <a:off x="467091" y="1127934"/>
            <a:ext cx="4687502" cy="4724370"/>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 </a:t>
            </a:r>
            <a:r>
              <a:rPr lang="en-US" sz="2000" dirty="0" err="1">
                <a:latin typeface="Roboto Condensed Light" panose="02000000000000000000" pitchFamily="2" charset="0"/>
                <a:ea typeface="Roboto Condensed Light" panose="02000000000000000000" pitchFamily="2" charset="0"/>
                <a:cs typeface="Calibri" panose="020F0502020204030204"/>
              </a:rPr>
              <a:t>安装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a:latin typeface="Roboto Condensed Light" panose="02000000000000000000" pitchFamily="2" charset="0"/>
                <a:ea typeface="Roboto Condensed Light" panose="02000000000000000000" pitchFamily="2" charset="0"/>
                <a:cs typeface="Calibri" panose="020F0502020204030204"/>
              </a:rPr>
              <a:t>Ruby</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Hello</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World</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400" i="1" dirty="0" err="1">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rPr>
              <a:t>Ruby常用对象</a:t>
            </a:r>
            <a:endParaRPr lang="en-US" sz="2400" i="1" dirty="0">
              <a:solidFill>
                <a:schemeClr val="accent6">
                  <a:lumMod val="60000"/>
                  <a:lumOff val="40000"/>
                </a:schemeClr>
              </a:solidFill>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Ruby中的方法</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代码块</a:t>
            </a:r>
            <a:r>
              <a:rPr lang="en-US" altLang="zh-CN" sz="2000" dirty="0">
                <a:latin typeface="Roboto Condensed Light" panose="02000000000000000000" pitchFamily="2" charset="0"/>
                <a:ea typeface="Roboto Condensed Light" panose="02000000000000000000" pitchFamily="2" charset="0"/>
                <a:cs typeface="Calibri" panose="020F0502020204030204"/>
              </a:rPr>
              <a:t>,</a:t>
            </a:r>
            <a:r>
              <a:rPr lang="zh-CN" altLang="en-US" sz="2000" dirty="0">
                <a:latin typeface="Roboto Condensed Light" panose="02000000000000000000" pitchFamily="2" charset="0"/>
                <a:ea typeface="Roboto Condensed Light" panose="02000000000000000000" pitchFamily="2" charset="0"/>
                <a:cs typeface="Calibri" panose="020F0502020204030204"/>
              </a:rPr>
              <a:t> </a:t>
            </a:r>
            <a:r>
              <a:rPr lang="en-US" altLang="zh-CN" sz="2000" dirty="0">
                <a:latin typeface="Roboto Condensed Light" panose="02000000000000000000" pitchFamily="2" charset="0"/>
                <a:ea typeface="Roboto Condensed Light" panose="02000000000000000000" pitchFamily="2" charset="0"/>
                <a:cs typeface="Calibri" panose="020F0502020204030204"/>
              </a:rPr>
              <a:t>Proc</a:t>
            </a:r>
            <a:r>
              <a:rPr lang="zh-CN" altLang="en-US" sz="2000" dirty="0">
                <a:latin typeface="Roboto Condensed Light" panose="02000000000000000000" pitchFamily="2" charset="0"/>
                <a:ea typeface="Roboto Condensed Light" panose="02000000000000000000" pitchFamily="2" charset="0"/>
                <a:cs typeface="Calibri" panose="020F0502020204030204"/>
              </a:rPr>
              <a:t>和</a:t>
            </a:r>
            <a:r>
              <a:rPr lang="en-US" altLang="zh-CN" sz="2000" dirty="0">
                <a:latin typeface="Roboto Condensed Light" panose="02000000000000000000" pitchFamily="2" charset="0"/>
                <a:ea typeface="Roboto Condensed Light" panose="02000000000000000000" pitchFamily="2" charset="0"/>
                <a:cs typeface="Calibri" panose="020F0502020204030204"/>
              </a:rPr>
              <a:t>Lambda</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Ruby中的类</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Comparable和Enumerable</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marL="457200" indent="-457200">
              <a:lnSpc>
                <a:spcPct val="150000"/>
              </a:lnSpc>
              <a:buFont typeface="Wingdings"/>
              <a:buChar char="Ø"/>
            </a:pPr>
            <a:r>
              <a:rPr lang="en-US" sz="2000" dirty="0" err="1">
                <a:latin typeface="Roboto Condensed Light" panose="02000000000000000000" pitchFamily="2" charset="0"/>
                <a:ea typeface="Roboto Condensed Light" panose="02000000000000000000" pitchFamily="2" charset="0"/>
                <a:cs typeface="Calibri" panose="020F0502020204030204"/>
              </a:rPr>
              <a:t>打包</a:t>
            </a:r>
            <a:endParaRPr lang="en-US" sz="2000" dirty="0">
              <a:latin typeface="Roboto Condensed Light" panose="02000000000000000000" pitchFamily="2" charset="0"/>
              <a:ea typeface="Roboto Condensed Light" panose="02000000000000000000" pitchFamily="2" charset="0"/>
              <a:cs typeface="Calibri" panose="020F0502020204030204"/>
            </a:endParaRPr>
          </a:p>
          <a:p>
            <a:pPr>
              <a:lnSpc>
                <a:spcPct val="150000"/>
              </a:lnSpc>
            </a:pPr>
            <a:endParaRPr lang="en-US" sz="2000" dirty="0">
              <a:latin typeface="Roboto Condensed Light" panose="02000000000000000000" pitchFamily="2" charset="0"/>
              <a:ea typeface="Roboto Condensed Light" panose="02000000000000000000" pitchFamily="2" charset="0"/>
              <a:cs typeface="Calibri" panose="020F0502020204030204"/>
            </a:endParaRPr>
          </a:p>
        </p:txBody>
      </p:sp>
      <p:sp>
        <p:nvSpPr>
          <p:cNvPr id="4" name="Title 6">
            <a:extLst>
              <a:ext uri="{FF2B5EF4-FFF2-40B4-BE49-F238E27FC236}">
                <a16:creationId xmlns:a16="http://schemas.microsoft.com/office/drawing/2014/main" id="{49C68F6E-30E0-4912-B5F4-812096730EF4}"/>
              </a:ext>
            </a:extLst>
          </p:cNvPr>
          <p:cNvSpPr txBox="1">
            <a:spLocks/>
          </p:cNvSpPr>
          <p:nvPr/>
        </p:nvSpPr>
        <p:spPr>
          <a:xfrm>
            <a:off x="609600" y="274638"/>
            <a:ext cx="10972800" cy="1143000"/>
          </a:xfrm>
          <a:prstGeom prst="rect">
            <a:avLst/>
          </a:prstGeom>
        </p:spPr>
        <p:txBody>
          <a:bodyPr/>
          <a:lstStyle>
            <a:lvl1pPr algn="l" defTabSz="914400" rtl="0" eaLnBrk="1" latinLnBrk="0" hangingPunct="1">
              <a:lnSpc>
                <a:spcPct val="90000"/>
              </a:lnSpc>
              <a:spcBef>
                <a:spcPct val="0"/>
              </a:spcBef>
              <a:buNone/>
              <a:defRPr sz="4400" b="1" kern="1200">
                <a:solidFill>
                  <a:schemeClr val="tx1"/>
                </a:solidFill>
                <a:latin typeface="Roboto Condensed Light" panose="02000000000000000000" pitchFamily="2" charset="0"/>
                <a:ea typeface="Roboto Condensed Light" panose="02000000000000000000" pitchFamily="2" charset="0"/>
                <a:cs typeface="+mj-cs"/>
              </a:defRPr>
            </a:lvl1pPr>
          </a:lstStyle>
          <a:p>
            <a:endParaRPr lang="en-US" dirty="0"/>
          </a:p>
        </p:txBody>
      </p:sp>
    </p:spTree>
    <p:extLst>
      <p:ext uri="{BB962C8B-B14F-4D97-AF65-F5344CB8AC3E}">
        <p14:creationId xmlns:p14="http://schemas.microsoft.com/office/powerpoint/2010/main" val="227226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91F19-802B-5E46-8F92-C65D18596E4D}"/>
              </a:ext>
            </a:extLst>
          </p:cNvPr>
          <p:cNvSpPr>
            <a:spLocks noGrp="1"/>
          </p:cNvSpPr>
          <p:nvPr>
            <p:ph type="title"/>
          </p:nvPr>
        </p:nvSpPr>
        <p:spPr/>
        <p:txBody>
          <a:bodyPr/>
          <a:lstStyle/>
          <a:p>
            <a:r>
              <a:rPr lang="en-CN" dirty="0"/>
              <a:t>Ruby中的对象</a:t>
            </a:r>
          </a:p>
        </p:txBody>
      </p:sp>
      <p:sp>
        <p:nvSpPr>
          <p:cNvPr id="3" name="Content Placeholder 2">
            <a:extLst>
              <a:ext uri="{FF2B5EF4-FFF2-40B4-BE49-F238E27FC236}">
                <a16:creationId xmlns:a16="http://schemas.microsoft.com/office/drawing/2014/main" id="{C1B02AAE-8CFF-CD47-9FB3-634D82702DC3}"/>
              </a:ext>
            </a:extLst>
          </p:cNvPr>
          <p:cNvSpPr>
            <a:spLocks noGrp="1"/>
          </p:cNvSpPr>
          <p:nvPr>
            <p:ph idx="1"/>
          </p:nvPr>
        </p:nvSpPr>
        <p:spPr/>
        <p:txBody>
          <a:bodyPr>
            <a:normAutofit fontScale="92500" lnSpcReduction="20000"/>
          </a:bodyPr>
          <a:lstStyle/>
          <a:p>
            <a:r>
              <a:rPr lang="en-CN" dirty="0"/>
              <a:t>Ruby是完全面向对象的语言</a:t>
            </a:r>
          </a:p>
          <a:p>
            <a:pPr lvl="1"/>
            <a:r>
              <a:rPr lang="en-CN" dirty="0"/>
              <a:t>Most</a:t>
            </a:r>
            <a:r>
              <a:rPr lang="zh-CN" altLang="en-US" dirty="0"/>
              <a:t> </a:t>
            </a:r>
            <a:r>
              <a:rPr lang="en-CN" altLang="zh-CN" dirty="0"/>
              <a:t>e</a:t>
            </a:r>
            <a:r>
              <a:rPr lang="en-CN" dirty="0"/>
              <a:t>verything</a:t>
            </a:r>
            <a:r>
              <a:rPr lang="zh-CN" altLang="en-US" dirty="0"/>
              <a:t> </a:t>
            </a:r>
            <a:r>
              <a:rPr lang="en-US" altLang="zh-CN" dirty="0"/>
              <a:t>is</a:t>
            </a:r>
            <a:r>
              <a:rPr lang="zh-CN" altLang="en-US" dirty="0"/>
              <a:t> </a:t>
            </a:r>
            <a:r>
              <a:rPr lang="en-US" altLang="zh-CN" dirty="0"/>
              <a:t>an</a:t>
            </a:r>
            <a:r>
              <a:rPr lang="zh-CN" altLang="en-US" dirty="0"/>
              <a:t> </a:t>
            </a:r>
            <a:r>
              <a:rPr lang="en-US" altLang="zh-CN" dirty="0"/>
              <a:t>Object</a:t>
            </a:r>
          </a:p>
          <a:p>
            <a:pPr lvl="1"/>
            <a:r>
              <a:rPr lang="en-CN" altLang="zh-CN" dirty="0"/>
              <a:t>Objects</a:t>
            </a:r>
            <a:r>
              <a:rPr lang="zh-CN" altLang="en-US" dirty="0"/>
              <a:t> </a:t>
            </a:r>
            <a:r>
              <a:rPr lang="en-US" altLang="zh-CN" dirty="0"/>
              <a:t>are</a:t>
            </a:r>
            <a:r>
              <a:rPr lang="zh-CN" altLang="en-US" dirty="0"/>
              <a:t> </a:t>
            </a:r>
            <a:r>
              <a:rPr lang="en-US" altLang="zh-CN" dirty="0"/>
              <a:t>instances</a:t>
            </a:r>
            <a:r>
              <a:rPr lang="zh-CN" altLang="en-US" dirty="0"/>
              <a:t> </a:t>
            </a:r>
            <a:r>
              <a:rPr lang="en-US" altLang="zh-CN" dirty="0"/>
              <a:t>of</a:t>
            </a:r>
            <a:r>
              <a:rPr lang="zh-CN" altLang="en-US" dirty="0"/>
              <a:t> </a:t>
            </a:r>
            <a:r>
              <a:rPr lang="en-US" altLang="zh-CN" dirty="0"/>
              <a:t>a</a:t>
            </a:r>
            <a:r>
              <a:rPr lang="zh-CN" altLang="en-US" dirty="0"/>
              <a:t> </a:t>
            </a:r>
            <a:r>
              <a:rPr lang="en-US" altLang="zh-CN" dirty="0"/>
              <a:t>class</a:t>
            </a:r>
          </a:p>
          <a:p>
            <a:pPr marL="457200" lvl="1" indent="0">
              <a:buNone/>
            </a:pPr>
            <a:endParaRPr lang="en-CN" altLang="zh-CN" dirty="0"/>
          </a:p>
          <a:p>
            <a:r>
              <a:rPr lang="en-CN" altLang="zh-CN" dirty="0"/>
              <a:t>Variable</a:t>
            </a:r>
            <a:r>
              <a:rPr lang="en-US" altLang="zh-CN" dirty="0"/>
              <a:t>s</a:t>
            </a:r>
            <a:r>
              <a:rPr lang="zh-CN" altLang="en-US" dirty="0"/>
              <a:t> 是个例外</a:t>
            </a:r>
            <a:r>
              <a:rPr lang="en-US" altLang="zh-CN" dirty="0"/>
              <a:t>,</a:t>
            </a:r>
            <a:r>
              <a:rPr lang="zh-CN" altLang="en-US" dirty="0"/>
              <a:t> 它不是对象</a:t>
            </a:r>
            <a:r>
              <a:rPr lang="en-US" altLang="zh-CN" dirty="0"/>
              <a:t>,</a:t>
            </a:r>
            <a:r>
              <a:rPr lang="zh-CN" altLang="en-US" dirty="0"/>
              <a:t> 是对象的引用</a:t>
            </a:r>
            <a:endParaRPr lang="en-US" altLang="zh-CN" dirty="0"/>
          </a:p>
          <a:p>
            <a:pPr lvl="1"/>
            <a:r>
              <a:rPr lang="zh-CN" altLang="en-US" dirty="0"/>
              <a:t>是对象的引用</a:t>
            </a:r>
            <a:endParaRPr lang="en-US" altLang="zh-CN" dirty="0"/>
          </a:p>
          <a:p>
            <a:pPr lvl="1"/>
            <a:r>
              <a:rPr lang="zh-CN" altLang="en-US" dirty="0"/>
              <a:t>追踪对象 </a:t>
            </a:r>
            <a:r>
              <a:rPr lang="en-US" altLang="zh-CN" dirty="0"/>
              <a:t>(</a:t>
            </a:r>
            <a:r>
              <a:rPr lang="zh-CN" altLang="en-US" dirty="0"/>
              <a:t>无法追踪的对象可以被垃圾回收</a:t>
            </a:r>
            <a:r>
              <a:rPr lang="en-US" altLang="zh-CN" dirty="0"/>
              <a:t>)</a:t>
            </a:r>
          </a:p>
          <a:p>
            <a:pPr lvl="1"/>
            <a:r>
              <a:rPr lang="en-US" altLang="zh-CN" dirty="0" err="1"/>
              <a:t>aaa_bbb_ccc</a:t>
            </a:r>
            <a:endParaRPr lang="en-US" altLang="zh-CN" dirty="0"/>
          </a:p>
          <a:p>
            <a:pPr lvl="1"/>
            <a:r>
              <a:rPr lang="zh-CN" altLang="en-US" dirty="0"/>
              <a:t>变量范围与命名</a:t>
            </a:r>
            <a:endParaRPr lang="en-US" altLang="zh-CN" dirty="0"/>
          </a:p>
          <a:p>
            <a:pPr lvl="2"/>
            <a:r>
              <a:rPr lang="en-US" altLang="zh-CN" dirty="0"/>
              <a:t>$variable</a:t>
            </a:r>
          </a:p>
          <a:p>
            <a:pPr lvl="2"/>
            <a:r>
              <a:rPr lang="en-US" altLang="zh-CN" dirty="0"/>
              <a:t>@@variable</a:t>
            </a:r>
          </a:p>
          <a:p>
            <a:pPr lvl="2"/>
            <a:r>
              <a:rPr lang="en-US" altLang="zh-CN" dirty="0"/>
              <a:t>@variable</a:t>
            </a:r>
          </a:p>
          <a:p>
            <a:pPr lvl="2"/>
            <a:r>
              <a:rPr lang="en-US" altLang="zh-CN" dirty="0"/>
              <a:t>variable</a:t>
            </a:r>
          </a:p>
          <a:p>
            <a:pPr lvl="2"/>
            <a:endParaRPr lang="en-US" altLang="zh-CN" dirty="0"/>
          </a:p>
        </p:txBody>
      </p:sp>
    </p:spTree>
    <p:extLst>
      <p:ext uri="{BB962C8B-B14F-4D97-AF65-F5344CB8AC3E}">
        <p14:creationId xmlns:p14="http://schemas.microsoft.com/office/powerpoint/2010/main" val="34277649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F108F-3BDE-7647-B8B5-AD678A77FB91}"/>
              </a:ext>
            </a:extLst>
          </p:cNvPr>
          <p:cNvSpPr>
            <a:spLocks noGrp="1"/>
          </p:cNvSpPr>
          <p:nvPr>
            <p:ph type="title"/>
          </p:nvPr>
        </p:nvSpPr>
        <p:spPr/>
        <p:txBody>
          <a:bodyPr/>
          <a:lstStyle/>
          <a:p>
            <a:r>
              <a:rPr lang="en-CN" dirty="0"/>
              <a:t>Numbers</a:t>
            </a:r>
          </a:p>
        </p:txBody>
      </p:sp>
      <p:sp>
        <p:nvSpPr>
          <p:cNvPr id="3" name="Content Placeholder 2">
            <a:extLst>
              <a:ext uri="{FF2B5EF4-FFF2-40B4-BE49-F238E27FC236}">
                <a16:creationId xmlns:a16="http://schemas.microsoft.com/office/drawing/2014/main" id="{AD6CC9A7-7D25-0148-ACCB-D83E8DB17FF7}"/>
              </a:ext>
            </a:extLst>
          </p:cNvPr>
          <p:cNvSpPr>
            <a:spLocks noGrp="1"/>
          </p:cNvSpPr>
          <p:nvPr>
            <p:ph idx="1"/>
          </p:nvPr>
        </p:nvSpPr>
        <p:spPr>
          <a:xfrm>
            <a:off x="452926" y="1253331"/>
            <a:ext cx="7638129" cy="4343905"/>
          </a:xfrm>
        </p:spPr>
        <p:txBody>
          <a:bodyPr>
            <a:normAutofit/>
          </a:bodyPr>
          <a:lstStyle/>
          <a:p>
            <a:r>
              <a:rPr lang="en-CN" dirty="0"/>
              <a:t>不可变对象</a:t>
            </a:r>
          </a:p>
          <a:p>
            <a:endParaRPr lang="en-CN" dirty="0"/>
          </a:p>
          <a:p>
            <a:r>
              <a:rPr lang="en-CN" dirty="0"/>
              <a:t>整型</a:t>
            </a:r>
            <a:r>
              <a:rPr lang="en-US" altLang="zh-CN" dirty="0"/>
              <a:t>(Integer)</a:t>
            </a:r>
          </a:p>
          <a:p>
            <a:endParaRPr lang="en-US" dirty="0"/>
          </a:p>
          <a:p>
            <a:r>
              <a:rPr lang="en-US" dirty="0" err="1"/>
              <a:t>浮点型</a:t>
            </a:r>
            <a:r>
              <a:rPr lang="en-US" altLang="zh-CN" dirty="0"/>
              <a:t>(Float)</a:t>
            </a:r>
            <a:endParaRPr lang="en-CN" dirty="0"/>
          </a:p>
          <a:p>
            <a:pPr marL="914400" lvl="2" indent="0">
              <a:buNone/>
            </a:pPr>
            <a:endParaRPr lang="en-CN" dirty="0"/>
          </a:p>
        </p:txBody>
      </p:sp>
      <p:pic>
        <p:nvPicPr>
          <p:cNvPr id="4" name="Content Placeholder 4">
            <a:extLst>
              <a:ext uri="{FF2B5EF4-FFF2-40B4-BE49-F238E27FC236}">
                <a16:creationId xmlns:a16="http://schemas.microsoft.com/office/drawing/2014/main" id="{3EDE749F-F35D-5E47-927C-D9C53A5F2A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9724" y="1410276"/>
            <a:ext cx="7375056" cy="3618923"/>
          </a:xfrm>
          <a:prstGeom prst="rect">
            <a:avLst/>
          </a:prstGeom>
        </p:spPr>
      </p:pic>
    </p:spTree>
    <p:extLst>
      <p:ext uri="{BB962C8B-B14F-4D97-AF65-F5344CB8AC3E}">
        <p14:creationId xmlns:p14="http://schemas.microsoft.com/office/powerpoint/2010/main" val="19077409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07FAE-C133-5A4C-8321-59A8F4CA70C9}"/>
              </a:ext>
            </a:extLst>
          </p:cNvPr>
          <p:cNvSpPr>
            <a:spLocks noGrp="1"/>
          </p:cNvSpPr>
          <p:nvPr>
            <p:ph type="title"/>
          </p:nvPr>
        </p:nvSpPr>
        <p:spPr/>
        <p:txBody>
          <a:bodyPr/>
          <a:lstStyle/>
          <a:p>
            <a:r>
              <a:rPr lang="en-CN" dirty="0"/>
              <a:t>整型</a:t>
            </a:r>
          </a:p>
        </p:txBody>
      </p:sp>
      <p:sp>
        <p:nvSpPr>
          <p:cNvPr id="3" name="Content Placeholder 2">
            <a:extLst>
              <a:ext uri="{FF2B5EF4-FFF2-40B4-BE49-F238E27FC236}">
                <a16:creationId xmlns:a16="http://schemas.microsoft.com/office/drawing/2014/main" id="{F7C222CA-0274-E24C-B2C1-9027985F6B80}"/>
              </a:ext>
            </a:extLst>
          </p:cNvPr>
          <p:cNvSpPr>
            <a:spLocks noGrp="1"/>
          </p:cNvSpPr>
          <p:nvPr>
            <p:ph idx="1"/>
          </p:nvPr>
        </p:nvSpPr>
        <p:spPr/>
        <p:txBody>
          <a:bodyPr/>
          <a:lstStyle/>
          <a:p>
            <a:r>
              <a:rPr lang="zh-CN" altLang="en-US" dirty="0"/>
              <a:t>基本运行符 </a:t>
            </a:r>
            <a:r>
              <a:rPr lang="en-US" altLang="zh-CN" dirty="0"/>
              <a:t>+</a:t>
            </a:r>
            <a:r>
              <a:rPr lang="zh-CN" altLang="en-US" dirty="0"/>
              <a:t> </a:t>
            </a:r>
            <a:r>
              <a:rPr lang="en-US" altLang="zh-CN" dirty="0"/>
              <a:t>-</a:t>
            </a:r>
            <a:r>
              <a:rPr lang="zh-CN" altLang="en-US" dirty="0"/>
              <a:t> * </a:t>
            </a:r>
            <a:r>
              <a:rPr lang="en-US" altLang="zh-CN" dirty="0"/>
              <a:t>/</a:t>
            </a:r>
            <a:r>
              <a:rPr lang="zh-CN" altLang="en-US" dirty="0"/>
              <a:t> </a:t>
            </a:r>
            <a:r>
              <a:rPr lang="en-US" altLang="zh-CN" dirty="0"/>
              <a:t> **  %</a:t>
            </a:r>
          </a:p>
          <a:p>
            <a:r>
              <a:rPr lang="zh-CN" altLang="en-US" dirty="0"/>
              <a:t>四则运算  </a:t>
            </a:r>
            <a:r>
              <a:rPr lang="en-US" altLang="zh-CN" dirty="0"/>
              <a:t>(4</a:t>
            </a:r>
            <a:r>
              <a:rPr lang="zh-CN" altLang="en-US" dirty="0"/>
              <a:t> </a:t>
            </a:r>
            <a:r>
              <a:rPr lang="en-US" altLang="zh-CN" dirty="0"/>
              <a:t>+</a:t>
            </a:r>
            <a:r>
              <a:rPr lang="zh-CN" altLang="en-US" dirty="0"/>
              <a:t> </a:t>
            </a:r>
            <a:r>
              <a:rPr lang="en-US" altLang="zh-CN" dirty="0"/>
              <a:t>2)</a:t>
            </a:r>
            <a:r>
              <a:rPr lang="zh-CN" altLang="en-US" dirty="0"/>
              <a:t> * </a:t>
            </a:r>
            <a:r>
              <a:rPr lang="en-US" altLang="zh-CN" dirty="0"/>
              <a:t>3</a:t>
            </a:r>
          </a:p>
          <a:p>
            <a:r>
              <a:rPr lang="en-US" dirty="0" err="1"/>
              <a:t>赋值</a:t>
            </a:r>
            <a:r>
              <a:rPr lang="zh-CN" altLang="en-US" dirty="0"/>
              <a:t>  </a:t>
            </a:r>
            <a:r>
              <a:rPr lang="en-US" dirty="0"/>
              <a:t>x = 3   </a:t>
            </a:r>
          </a:p>
          <a:p>
            <a:r>
              <a:rPr lang="en-US" dirty="0"/>
              <a:t>x+=1</a:t>
            </a:r>
          </a:p>
          <a:p>
            <a:endParaRPr lang="en-US" dirty="0"/>
          </a:p>
        </p:txBody>
      </p:sp>
    </p:spTree>
    <p:extLst>
      <p:ext uri="{BB962C8B-B14F-4D97-AF65-F5344CB8AC3E}">
        <p14:creationId xmlns:p14="http://schemas.microsoft.com/office/powerpoint/2010/main" val="357738294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DitnDoZR1q9EgQXR2cHqQ"/>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zbWkzYjQRLSQC_z9y_aNF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1unwQYeORQasEajovyVgeA"/>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PaWCiEMoTROIBYUS0z59Qg"/>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PaWCiEMoTROIBYUS0z59Qg"/>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Custom Design">
  <a:themeElements>
    <a:clrScheme name="Custom 31">
      <a:dk1>
        <a:srgbClr val="000000"/>
      </a:dk1>
      <a:lt1>
        <a:srgbClr val="FFFFFF"/>
      </a:lt1>
      <a:dk2>
        <a:srgbClr val="000000"/>
      </a:dk2>
      <a:lt2>
        <a:srgbClr val="FFFFFF"/>
      </a:lt2>
      <a:accent1>
        <a:srgbClr val="174471"/>
      </a:accent1>
      <a:accent2>
        <a:srgbClr val="C790A1"/>
      </a:accent2>
      <a:accent3>
        <a:srgbClr val="8FABB6"/>
      </a:accent3>
      <a:accent4>
        <a:srgbClr val="A0D081"/>
      </a:accent4>
      <a:accent5>
        <a:srgbClr val="7DA7D9"/>
      </a:accent5>
      <a:accent6>
        <a:srgbClr val="FAB072"/>
      </a:accent6>
      <a:hlink>
        <a:srgbClr val="A0D081"/>
      </a:hlink>
      <a:folHlink>
        <a:srgbClr val="FAB0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err="1" smtClean="0">
            <a:latin typeface="Roboto" panose="02000000000000000000" pitchFamily="2" charset="0"/>
            <a:ea typeface="Roboto"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latin typeface="Roboto" panose="02000000000000000000" pitchFamily="2" charset="0"/>
            <a:ea typeface="Roboto" panose="02000000000000000000" pitchFamily="2" charset="0"/>
          </a:defRPr>
        </a:defPPr>
      </a:lstStyle>
    </a:txDef>
  </a:objectDefaults>
  <a:extraClrSchemeLst/>
  <a:custClrLst>
    <a:custClr name="Navy">
      <a:srgbClr val="174471"/>
    </a:custClr>
    <a:custClr name="Rose">
      <a:srgbClr val="C790A1"/>
    </a:custClr>
    <a:custClr name="Teal">
      <a:srgbClr val="8FABB6"/>
    </a:custClr>
    <a:custClr name="Moss">
      <a:srgbClr val="A0D081"/>
    </a:custClr>
    <a:custClr name="Sky">
      <a:srgbClr val="7DA7D9"/>
    </a:custClr>
    <a:custClr name="Tangerine">
      <a:srgbClr val="FAB072"/>
    </a:custClr>
    <a:custClr name="White">
      <a:srgbClr val="FFFFFF"/>
    </a:custClr>
    <a:custClr name="Leica Red">
      <a:srgbClr val="ED1B2F"/>
    </a:custClr>
    <a:custClr name="Black">
      <a:srgbClr val="000000"/>
    </a:custClr>
    <a:custClr name="Mammotome Purple">
      <a:srgbClr val="682B8D"/>
    </a:custClr>
    <a:custClr name="Navy Tint">
      <a:srgbClr val="8CA6BC"/>
    </a:custClr>
    <a:custClr name="Rose Tint">
      <a:srgbClr val="E7D4DA"/>
    </a:custClr>
    <a:custClr name="Teal Tint">
      <a:srgbClr val="D4DCE1"/>
    </a:custClr>
    <a:custClr name="Moss Tint">
      <a:srgbClr val="CFE4AD"/>
    </a:custClr>
    <a:custClr name="Sky Tint">
      <a:srgbClr val="CCE5F0"/>
    </a:custClr>
    <a:custClr name="Tangerine Tint">
      <a:srgbClr val="FFE1C2"/>
    </a:custClr>
    <a:custClr name="White">
      <a:srgbClr val="FFFFFF"/>
    </a:custClr>
    <a:custClr name="70% Grey">
      <a:srgbClr val="6F6F6F"/>
    </a:custClr>
    <a:custClr name="50% Grey">
      <a:srgbClr val="9D9D9D"/>
    </a:custClr>
    <a:custClr name="30% Grey">
      <a:srgbClr val="C6C6C6"/>
    </a:custClr>
    <a:custClr name="Navy Web">
      <a:srgbClr val="11284B"/>
    </a:custClr>
    <a:custClr name="Rose Web">
      <a:srgbClr val="7B2B55"/>
    </a:custClr>
    <a:custClr name="Teal Web">
      <a:srgbClr val="157689"/>
    </a:custClr>
    <a:custClr name="Moss Web">
      <a:srgbClr val="6EBF5D"/>
    </a:custClr>
    <a:custClr name="Sky Web">
      <a:srgbClr val="005CA9"/>
    </a:custClr>
    <a:custClr name="Tangerine Web">
      <a:srgbClr val="F58A46"/>
    </a:custClr>
  </a:custClrLst>
  <a:extLst>
    <a:ext uri="{05A4C25C-085E-4340-85A3-A5531E510DB2}">
      <thm15:themeFamily xmlns:thm15="http://schemas.microsoft.com/office/thememl/2012/main" name="beckman ppt template1" id="{4EBDDDA1-E823-F541-A966-10C6C9866EAA}" vid="{3B7C7B20-9493-A14C-823A-CA65464FC590}"/>
    </a:ext>
  </a:extLst>
</a:theme>
</file>

<file path=ppt/theme/theme2.xml><?xml version="1.0" encoding="utf-8"?>
<a:theme xmlns:a="http://schemas.openxmlformats.org/drawingml/2006/main" name="BEC LS Gray">
  <a:themeElements>
    <a:clrScheme name="Beckman Coulter Life Sciences">
      <a:dk1>
        <a:srgbClr val="000000"/>
      </a:dk1>
      <a:lt1>
        <a:srgbClr val="FFFFFF"/>
      </a:lt1>
      <a:dk2>
        <a:srgbClr val="44546A"/>
      </a:dk2>
      <a:lt2>
        <a:srgbClr val="E7E6E6"/>
      </a:lt2>
      <a:accent1>
        <a:srgbClr val="ED1C24"/>
      </a:accent1>
      <a:accent2>
        <a:srgbClr val="7D868C"/>
      </a:accent2>
      <a:accent3>
        <a:srgbClr val="6F295B"/>
      </a:accent3>
      <a:accent4>
        <a:srgbClr val="0098CE"/>
      </a:accent4>
      <a:accent5>
        <a:srgbClr val="008775"/>
      </a:accent5>
      <a:accent6>
        <a:srgbClr val="0D4169"/>
      </a:accent6>
      <a:hlink>
        <a:srgbClr val="0098C1"/>
      </a:hlink>
      <a:folHlink>
        <a:srgbClr val="0D417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eckman ppt template1" id="{4EBDDDA1-E823-F541-A966-10C6C9866EAA}" vid="{C8088099-C8C9-7241-9C6D-173F7B654CC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A81CE7EC074B14D9F8FC22A49ED8675" ma:contentTypeVersion="10" ma:contentTypeDescription="Create a new document." ma:contentTypeScope="" ma:versionID="ac143ef1553074db9425282a924f4cda">
  <xsd:schema xmlns:xsd="http://www.w3.org/2001/XMLSchema" xmlns:xs="http://www.w3.org/2001/XMLSchema" xmlns:p="http://schemas.microsoft.com/office/2006/metadata/properties" xmlns:ns2="4a955376-9e66-47e4-8730-62d13045fa50" xmlns:ns3="a7dda78e-2758-46ce-91d3-ed940a5f4813" targetNamespace="http://schemas.microsoft.com/office/2006/metadata/properties" ma:root="true" ma:fieldsID="a8f9cf108f2751cae93893b30ccc5487" ns2:_="" ns3:_="">
    <xsd:import namespace="4a955376-9e66-47e4-8730-62d13045fa50"/>
    <xsd:import namespace="a7dda78e-2758-46ce-91d3-ed940a5f481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955376-9e66-47e4-8730-62d13045fa5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a7dda78e-2758-46ce-91d3-ed940a5f4813"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253722B-9FB8-4B5D-91A6-41798AA0A498}">
  <ds:schemaRefs>
    <ds:schemaRef ds:uri="http://schemas.microsoft.com/sharepoint/v3/contenttype/forms"/>
  </ds:schemaRefs>
</ds:datastoreItem>
</file>

<file path=customXml/itemProps2.xml><?xml version="1.0" encoding="utf-8"?>
<ds:datastoreItem xmlns:ds="http://schemas.openxmlformats.org/officeDocument/2006/customXml" ds:itemID="{41041329-029F-4790-8E00-5D9B3D0B7AA6}">
  <ds:schemaRefs>
    <ds:schemaRef ds:uri="4a955376-9e66-47e4-8730-62d13045fa50"/>
    <ds:schemaRef ds:uri="a7dda78e-2758-46ce-91d3-ed940a5f481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7D71018-122F-4449-B043-598961CB7B03}">
  <ds:schemaRefs>
    <ds:schemaRef ds:uri="4a955376-9e66-47e4-8730-62d13045fa50"/>
    <ds:schemaRef ds:uri="a7dda78e-2758-46ce-91d3-ed940a5f481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9333</TotalTime>
  <Words>2085</Words>
  <Application>Microsoft Macintosh PowerPoint</Application>
  <PresentationFormat>Widescreen</PresentationFormat>
  <Paragraphs>438</Paragraphs>
  <Slides>43</Slides>
  <Notes>25</Notes>
  <HiddenSlides>0</HiddenSlides>
  <MMClips>0</MMClips>
  <ScaleCrop>false</ScaleCrop>
  <HeadingPairs>
    <vt:vector size="8" baseType="variant">
      <vt:variant>
        <vt:lpstr>Fonts Used</vt:lpstr>
      </vt:variant>
      <vt:variant>
        <vt:i4>9</vt:i4>
      </vt:variant>
      <vt:variant>
        <vt:lpstr>Theme</vt:lpstr>
      </vt:variant>
      <vt:variant>
        <vt:i4>2</vt:i4>
      </vt:variant>
      <vt:variant>
        <vt:lpstr>Embedded OLE Servers</vt:lpstr>
      </vt:variant>
      <vt:variant>
        <vt:i4>1</vt:i4>
      </vt:variant>
      <vt:variant>
        <vt:lpstr>Slide Titles</vt:lpstr>
      </vt:variant>
      <vt:variant>
        <vt:i4>43</vt:i4>
      </vt:variant>
    </vt:vector>
  </HeadingPairs>
  <TitlesOfParts>
    <vt:vector size="55" baseType="lpstr">
      <vt:lpstr>黑体</vt:lpstr>
      <vt:lpstr>Arial</vt:lpstr>
      <vt:lpstr>Calibri</vt:lpstr>
      <vt:lpstr>Calibri Light</vt:lpstr>
      <vt:lpstr>Menlo</vt:lpstr>
      <vt:lpstr>Roboto</vt:lpstr>
      <vt:lpstr>Roboto Condensed Light</vt:lpstr>
      <vt:lpstr>Roboto Light</vt:lpstr>
      <vt:lpstr>Wingdings</vt:lpstr>
      <vt:lpstr>1_Custom Design</vt:lpstr>
      <vt:lpstr>BEC LS Gray</vt:lpstr>
      <vt:lpstr>think-cell Slide</vt:lpstr>
      <vt:lpstr>Ruby 基础</vt:lpstr>
      <vt:lpstr>PowerPoint Presentation</vt:lpstr>
      <vt:lpstr>Ruby 安装</vt:lpstr>
      <vt:lpstr>Ruby – Hello World!!</vt:lpstr>
      <vt:lpstr>练习1</vt:lpstr>
      <vt:lpstr>PowerPoint Presentation</vt:lpstr>
      <vt:lpstr>Ruby中的对象</vt:lpstr>
      <vt:lpstr>Numbers</vt:lpstr>
      <vt:lpstr>整型</vt:lpstr>
      <vt:lpstr>整型的方法</vt:lpstr>
      <vt:lpstr>浮点型</vt:lpstr>
      <vt:lpstr>字符串(String)</vt:lpstr>
      <vt:lpstr>字符串方法</vt:lpstr>
      <vt:lpstr>Symbol</vt:lpstr>
      <vt:lpstr>数组(Array)</vt:lpstr>
      <vt:lpstr>哈希(Hash)</vt:lpstr>
      <vt:lpstr>其他</vt:lpstr>
      <vt:lpstr>PowerPoint Presentation</vt:lpstr>
      <vt:lpstr>Ruby中的方法</vt:lpstr>
      <vt:lpstr>Block Variable (代码块)</vt:lpstr>
      <vt:lpstr>Proc &amp; Lambda</vt:lpstr>
      <vt:lpstr>三者区别</vt:lpstr>
      <vt:lpstr>PowerPoint Presentation</vt:lpstr>
      <vt:lpstr>练习2: 第一个类</vt:lpstr>
      <vt:lpstr>练习总结</vt:lpstr>
      <vt:lpstr>练习3: 类的继承</vt:lpstr>
      <vt:lpstr>练习总结</vt:lpstr>
      <vt:lpstr>重点</vt:lpstr>
      <vt:lpstr>methods VS. instance_methods</vt:lpstr>
      <vt:lpstr>Eigenclass</vt:lpstr>
      <vt:lpstr>练习4</vt:lpstr>
      <vt:lpstr>练习4-2</vt:lpstr>
      <vt:lpstr>练习4-3</vt:lpstr>
      <vt:lpstr>再看静态方法的几种创建方式</vt:lpstr>
      <vt:lpstr>Ruby中的模块(module)</vt:lpstr>
      <vt:lpstr>PowerPoint Presentation</vt:lpstr>
      <vt:lpstr>Enumerable</vt:lpstr>
      <vt:lpstr>方法</vt:lpstr>
      <vt:lpstr>Comparable</vt:lpstr>
      <vt:lpstr>PowerPoint Presentation</vt:lpstr>
      <vt:lpstr>Gem打包</vt:lpstr>
      <vt:lpstr>Gem上传</vt:lpstr>
      <vt:lpstr>Thanks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Chu, Ryan</dc:creator>
  <cp:keywords/>
  <dc:description/>
  <cp:lastModifiedBy>Gao, Song</cp:lastModifiedBy>
  <cp:revision>393</cp:revision>
  <dcterms:created xsi:type="dcterms:W3CDTF">2020-03-15T07:42:56Z</dcterms:created>
  <dcterms:modified xsi:type="dcterms:W3CDTF">2022-04-12T08:17:38Z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0x0101003A81CE7EC074B14D9F8FC22A49ED8675</vt:lpwstr>
  </property>
  <property fmtid="{D5CDD505-2E9C-101B-9397-08002B2CF9AE}" pid="3" name="MSIP_Label_f48041ff-f5de-4583-8841-e2a1851ee5d2_Enabled">
    <vt:lpwstr>true</vt:lpwstr>
  </property>
  <property fmtid="{D5CDD505-2E9C-101B-9397-08002B2CF9AE}" pid="4" name="MSIP_Label_f48041ff-f5de-4583-8841-e2a1851ee5d2_SetDate">
    <vt:lpwstr>2021-12-10T09:48:53Z</vt:lpwstr>
  </property>
  <property fmtid="{D5CDD505-2E9C-101B-9397-08002B2CF9AE}" pid="5" name="MSIP_Label_f48041ff-f5de-4583-8841-e2a1851ee5d2_Method">
    <vt:lpwstr>Privileged</vt:lpwstr>
  </property>
  <property fmtid="{D5CDD505-2E9C-101B-9397-08002B2CF9AE}" pid="6" name="MSIP_Label_f48041ff-f5de-4583-8841-e2a1851ee5d2_Name">
    <vt:lpwstr>Confidential</vt:lpwstr>
  </property>
  <property fmtid="{D5CDD505-2E9C-101B-9397-08002B2CF9AE}" pid="7" name="MSIP_Label_f48041ff-f5de-4583-8841-e2a1851ee5d2_SiteId">
    <vt:lpwstr>771c9c47-7f24-44dc-958e-34f8713a8394</vt:lpwstr>
  </property>
  <property fmtid="{D5CDD505-2E9C-101B-9397-08002B2CF9AE}" pid="8" name="MSIP_Label_f48041ff-f5de-4583-8841-e2a1851ee5d2_ActionId">
    <vt:lpwstr>db4a3b34-443b-4d06-8c50-ef72796837b9</vt:lpwstr>
  </property>
  <property fmtid="{D5CDD505-2E9C-101B-9397-08002B2CF9AE}" pid="9" name="MSIP_Label_f48041ff-f5de-4583-8841-e2a1851ee5d2_ContentBits">
    <vt:lpwstr>2</vt:lpwstr>
  </property>
</Properties>
</file>

<file path=docProps/thumbnail.jpeg>
</file>